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8" r:id="rId1"/>
  </p:sldMasterIdLst>
  <p:sldIdLst>
    <p:sldId id="264" r:id="rId2"/>
    <p:sldId id="265" r:id="rId3"/>
    <p:sldId id="266" r:id="rId4"/>
    <p:sldId id="267" r:id="rId5"/>
    <p:sldId id="268" r:id="rId6"/>
    <p:sldId id="269" r:id="rId7"/>
    <p:sldId id="274" r:id="rId8"/>
    <p:sldId id="270" r:id="rId9"/>
    <p:sldId id="271" r:id="rId10"/>
    <p:sldId id="272" r:id="rId11"/>
    <p:sldId id="275" r:id="rId12"/>
    <p:sldId id="258" r:id="rId13"/>
    <p:sldId id="259" r:id="rId14"/>
    <p:sldId id="260" r:id="rId15"/>
    <p:sldId id="261" r:id="rId16"/>
    <p:sldId id="262" r:id="rId17"/>
    <p:sldId id="263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B902"/>
    <a:srgbClr val="7F2A3A"/>
    <a:srgbClr val="AC39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493"/>
    <p:restoredTop sz="96327"/>
  </p:normalViewPr>
  <p:slideViewPr>
    <p:cSldViewPr snapToGrid="0" snapToObjects="1">
      <p:cViewPr>
        <p:scale>
          <a:sx n="149" d="100"/>
          <a:sy n="149" d="100"/>
        </p:scale>
        <p:origin x="616" y="4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77394-0A20-4CF6-9066-CFC2C1C9D3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149" y="389840"/>
            <a:ext cx="8281987" cy="2954655"/>
          </a:xfrm>
        </p:spPr>
        <p:txBody>
          <a:bodyPr anchor="t" anchorCtr="0">
            <a:normAutofit/>
          </a:bodyPr>
          <a:lstStyle>
            <a:lvl1pPr algn="l">
              <a:lnSpc>
                <a:spcPct val="100000"/>
              </a:lnSpc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10971F-8922-4B23-9C80-0643D7E350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149" y="3536951"/>
            <a:ext cx="8281989" cy="2555874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A7947-E287-4738-8C82-07CE4F01EF03}" type="datetime2">
              <a:rPr lang="en-US" smtClean="0"/>
              <a:t>Tuesday, June 8, 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</a:extLst>
          </p:cNvPr>
          <p:cNvSpPr>
            <a:spLocks noChangeAspect="1"/>
          </p:cNvSpPr>
          <p:nvPr/>
        </p:nvSpPr>
        <p:spPr>
          <a:xfrm rot="2700000">
            <a:off x="612445" y="48188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</a:extLst>
          </p:cNvPr>
          <p:cNvSpPr/>
          <p:nvPr/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</a:extLst>
          </p:cNvPr>
          <p:cNvGrpSpPr/>
          <p:nvPr/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500136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79361-B9A1-48F2-9473-23DE30E2D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03906"/>
            <a:ext cx="11090275" cy="1333057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986779-C2F3-447D-85F7-F6B0E2C97D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61572-1A59-4E3B-BA65-3329E9468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EBD84-71F4-4271-8C46-0D47C0A9B12E}" type="datetime2">
              <a:rPr lang="en-US" smtClean="0"/>
              <a:t>Tuesday, June 8,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EF84F1-99FE-4F0B-9E76-F581C2C1B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B2D769-16B1-43C4-BF14-317553351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1983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E56583A-514F-4632-820D-E7EE236A46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73CBBB-7DDC-4437-8C7D-22A1C35202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C69EBF-DA20-4024-8006-B158D571E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E0CE1-F450-4107-B2CB-17B18F8A3F4A}" type="datetime2">
              <a:rPr lang="en-US" smtClean="0"/>
              <a:t>Tuesday, June 8,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BAC8B9-14B5-4DF1-994D-AB47DB3BA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876582-5F9B-4F5E-AAD5-D608CB68E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5104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3BDBC526-6DCD-4FF6-8395-D8C22E46E527}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113199"/>
            <a:ext cx="11090274" cy="3979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8C025-CD7A-4966-867E-81CF82B15267}" type="datetime2">
              <a:rPr lang="en-US" smtClean="0"/>
              <a:t>Tuesday, June 8,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1447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>
            <a:extLst>
              <a:ext uri="{FF2B5EF4-FFF2-40B4-BE49-F238E27FC236}">
                <a16:creationId xmlns:a16="http://schemas.microsoft.com/office/drawing/2014/main" id="{4644CBB8-40B8-42F8-9172-07A476341DDA}"/>
              </a:ext>
            </a:extLst>
          </p:cNvPr>
          <p:cNvGrpSpPr/>
          <p:nvPr/>
        </p:nvGrpSpPr>
        <p:grpSpPr>
          <a:xfrm>
            <a:off x="356481" y="879007"/>
            <a:ext cx="734257" cy="760506"/>
            <a:chOff x="5243759" y="1363788"/>
            <a:chExt cx="734257" cy="760506"/>
          </a:xfrm>
        </p:grpSpPr>
        <p:sp>
          <p:nvSpPr>
            <p:cNvPr id="49" name="Freeform 5">
              <a:extLst>
                <a:ext uri="{FF2B5EF4-FFF2-40B4-BE49-F238E27FC236}">
                  <a16:creationId xmlns:a16="http://schemas.microsoft.com/office/drawing/2014/main" id="{35CE073E-302A-4AA7-98C7-8667DDDCFA18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0" name="Freeform 6">
              <a:extLst>
                <a:ext uri="{FF2B5EF4-FFF2-40B4-BE49-F238E27FC236}">
                  <a16:creationId xmlns:a16="http://schemas.microsoft.com/office/drawing/2014/main" id="{4FD1AE2F-DD70-4E93-B905-E052A23F0B1C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1" name="Freeform 8">
              <a:extLst>
                <a:ext uri="{FF2B5EF4-FFF2-40B4-BE49-F238E27FC236}">
                  <a16:creationId xmlns:a16="http://schemas.microsoft.com/office/drawing/2014/main" id="{E8D529E5-8838-47F0-98A4-2D46F11E499C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5DA2564-D3DB-48AD-83F0-6CC6B5743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563" y="474345"/>
            <a:ext cx="11077574" cy="2954655"/>
          </a:xfrm>
        </p:spPr>
        <p:txBody>
          <a:bodyPr vert="horz" wrap="square" lIns="0" tIns="0" rIns="0" bIns="0" rtlCol="0" anchor="b" anchorCtr="0">
            <a:normAutofit/>
          </a:bodyPr>
          <a:lstStyle>
            <a:lvl1pPr>
              <a:defRPr lang="en-US" sz="64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03DDF-462A-45CE-931B-010AB4F73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09929-0719-4517-94D6-FDF7F99E70F6}" type="datetime2">
              <a:rPr lang="en-US" smtClean="0"/>
              <a:t>Tuesday, June 8,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E10702-2ACF-4768-9E91-8CB87B895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FA722-391E-4FCF-8E15-0D7E2EC02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EEA752-36DA-440B-8747-0EB2914080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6271" y="3629772"/>
            <a:ext cx="11074866" cy="2678953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BCC02B0-8581-4752-B7BC-3CE1EF17B9F7}"/>
              </a:ext>
            </a:extLst>
          </p:cNvPr>
          <p:cNvSpPr>
            <a:spLocks noChangeAspect="1"/>
          </p:cNvSpPr>
          <p:nvPr/>
        </p:nvSpPr>
        <p:spPr>
          <a:xfrm rot="18900000">
            <a:off x="11209132" y="4448189"/>
            <a:ext cx="999200" cy="1262947"/>
          </a:xfrm>
          <a:custGeom>
            <a:avLst/>
            <a:gdLst>
              <a:gd name="connsiteX0" fmla="*/ 540000 w 999200"/>
              <a:gd name="connsiteY0" fmla="*/ 0 h 1262947"/>
              <a:gd name="connsiteX1" fmla="*/ 999200 w 999200"/>
              <a:gd name="connsiteY1" fmla="*/ 815317 h 1262947"/>
              <a:gd name="connsiteX2" fmla="*/ 552185 w 999200"/>
              <a:gd name="connsiteY2" fmla="*/ 1262333 h 1262947"/>
              <a:gd name="connsiteX3" fmla="*/ 540000 w 999200"/>
              <a:gd name="connsiteY3" fmla="*/ 1262947 h 1262947"/>
              <a:gd name="connsiteX4" fmla="*/ 0 w 999200"/>
              <a:gd name="connsiteY4" fmla="*/ 992947 h 1262947"/>
              <a:gd name="connsiteX5" fmla="*/ 10971 w 999200"/>
              <a:gd name="connsiteY5" fmla="*/ 938533 h 1262947"/>
              <a:gd name="connsiteX6" fmla="*/ 15626 w 999200"/>
              <a:gd name="connsiteY6" fmla="*/ 931034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9200" h="1262947">
                <a:moveTo>
                  <a:pt x="540000" y="0"/>
                </a:moveTo>
                <a:lnTo>
                  <a:pt x="999200" y="815317"/>
                </a:lnTo>
                <a:lnTo>
                  <a:pt x="552185" y="1262333"/>
                </a:lnTo>
                <a:lnTo>
                  <a:pt x="540000" y="1262947"/>
                </a:ln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10200000" scaled="0"/>
          </a:gradFill>
          <a:ln>
            <a:noFill/>
          </a:ln>
          <a:effectLst>
            <a:innerShdw blurRad="254000" dist="101600" dir="42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EA0FF4DB-8180-4D26-AEAE-7ECDB670F71D}"/>
              </a:ext>
            </a:extLst>
          </p:cNvPr>
          <p:cNvSpPr/>
          <p:nvPr/>
        </p:nvSpPr>
        <p:spPr>
          <a:xfrm rot="2700000">
            <a:off x="11686937" y="4853516"/>
            <a:ext cx="540000" cy="978284"/>
          </a:xfrm>
          <a:custGeom>
            <a:avLst/>
            <a:gdLst>
              <a:gd name="connsiteX0" fmla="*/ 113288 w 540000"/>
              <a:gd name="connsiteY0" fmla="*/ 0 h 978284"/>
              <a:gd name="connsiteX1" fmla="*/ 539386 w 540000"/>
              <a:gd name="connsiteY1" fmla="*/ 426099 h 978284"/>
              <a:gd name="connsiteX2" fmla="*/ 540000 w 540000"/>
              <a:gd name="connsiteY2" fmla="*/ 438284 h 978284"/>
              <a:gd name="connsiteX3" fmla="*/ 270000 w 540000"/>
              <a:gd name="connsiteY3" fmla="*/ 978284 h 978284"/>
              <a:gd name="connsiteX4" fmla="*/ 0 w 540000"/>
              <a:gd name="connsiteY4" fmla="*/ 438284 h 978284"/>
              <a:gd name="connsiteX5" fmla="*/ 79081 w 540000"/>
              <a:gd name="connsiteY5" fmla="*/ 56446 h 978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0000" h="978284">
                <a:moveTo>
                  <a:pt x="113288" y="0"/>
                </a:moveTo>
                <a:lnTo>
                  <a:pt x="539386" y="426099"/>
                </a:lnTo>
                <a:lnTo>
                  <a:pt x="540000" y="438284"/>
                </a:lnTo>
                <a:cubicBezTo>
                  <a:pt x="540000" y="736518"/>
                  <a:pt x="419117" y="978284"/>
                  <a:pt x="270000" y="978284"/>
                </a:cubicBezTo>
                <a:cubicBezTo>
                  <a:pt x="120883" y="978284"/>
                  <a:pt x="0" y="736518"/>
                  <a:pt x="0" y="438284"/>
                </a:cubicBezTo>
                <a:cubicBezTo>
                  <a:pt x="0" y="289167"/>
                  <a:pt x="30220" y="154167"/>
                  <a:pt x="79081" y="56446"/>
                </a:cubicBezTo>
                <a:close/>
              </a:path>
            </a:pathLst>
          </a:cu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4600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94729CA3-91C4-4A89-9448-A2F0E409177A}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68347B7-45FA-4A01-924D-DC385B720B3E}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4" cy="13320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862" y="2097175"/>
            <a:ext cx="5435600" cy="3995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362910-87AA-4E67-992D-8D4822FD8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5538" y="2097175"/>
            <a:ext cx="5435600" cy="3995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95673-5512-4AAA-9AEB-E00C61EC65D5}" type="datetime2">
              <a:rPr lang="en-US" smtClean="0"/>
              <a:t>Tuesday, June 8,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449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FD65A50E-2F73-4426-8586-9731AFA2D2E0}"/>
              </a:ext>
            </a:extLst>
          </p:cNvPr>
          <p:cNvSpPr>
            <a:spLocks noChangeAspect="1"/>
          </p:cNvSpPr>
          <p:nvPr/>
        </p:nvSpPr>
        <p:spPr>
          <a:xfrm>
            <a:off x="11091612" y="58934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89C080-4102-49AE-BDA9-59A4A67E2486}"/>
              </a:ext>
            </a:extLst>
          </p:cNvPr>
          <p:cNvSpPr/>
          <p:nvPr/>
        </p:nvSpPr>
        <p:spPr>
          <a:xfrm>
            <a:off x="11451612" y="5827878"/>
            <a:ext cx="379049" cy="360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E62014-F04C-495A-964E-6B888D49C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sz="32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5DF027-E633-44EE-ACA0-C205930AA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881275"/>
            <a:ext cx="5437186" cy="535354"/>
          </a:xfrm>
        </p:spPr>
        <p:txBody>
          <a:bodyPr anchor="b">
            <a:normAutofit/>
          </a:bodyPr>
          <a:lstStyle>
            <a:lvl1pPr marL="0" indent="0">
              <a:buNone/>
              <a:defRPr sz="14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A4F363-FEEF-4CD2-A18E-17AE8D4851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577270"/>
            <a:ext cx="5429114" cy="3515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E50F8C-4D64-40FD-AE8C-6A1F3C2A84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881275"/>
            <a:ext cx="5436392" cy="535354"/>
          </a:xfrm>
        </p:spPr>
        <p:txBody>
          <a:bodyPr vert="horz" wrap="square" lIns="0" tIns="0" rIns="0" bIns="0" rtlCol="0" anchor="b">
            <a:normAutofit/>
          </a:bodyPr>
          <a:lstStyle>
            <a:lvl1pPr>
              <a:defRPr lang="en-US" sz="1400" b="0" cap="all" spc="200" baseline="0" dirty="0">
                <a:solidFill>
                  <a:schemeClr val="tx1"/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AC943E-DB2B-40E0-907F-8EA1404791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577270"/>
            <a:ext cx="5436391" cy="3515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CDCD5B-3F26-4AFA-8BD4-E5D8DD2AF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138FA-2E87-4873-8BBA-13E447C9A99A}" type="datetime2">
              <a:rPr lang="en-US" smtClean="0"/>
              <a:t>Tuesday, June 8, 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10D1EE-83A0-4FB5-9B25-8A73DE891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31C35-2E5B-491D-85ED-DB42A4FE1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591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2053C-0E9C-4159-B7C9-6AB743439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9149" y="550799"/>
            <a:ext cx="8283313" cy="5542025"/>
          </a:xfrm>
        </p:spPr>
        <p:txBody>
          <a:bodyPr vert="horz" wrap="square" lIns="0" tIns="0" rIns="0" bIns="0" rtlCol="0" anchor="ctr" anchorCtr="0">
            <a:norm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F51F65-E111-4656-83BE-CFCDE2DD6C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BB40A-97BD-4BFB-B639-0BFF95FDE8B7}" type="datetime2">
              <a:rPr lang="en-US" smtClean="0"/>
              <a:t>Tuesday, June 8, 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FF82CB-2D17-4918-821E-485475CF2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66589D-A056-4817-AE15-39D87FE13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E489F067-39E1-4757-BC11-6169A343F2E1}"/>
              </a:ext>
            </a:extLst>
          </p:cNvPr>
          <p:cNvSpPr>
            <a:spLocks noChangeAspect="1"/>
          </p:cNvSpPr>
          <p:nvPr/>
        </p:nvSpPr>
        <p:spPr>
          <a:xfrm rot="18900000" flipV="1">
            <a:off x="-410727" y="3958416"/>
            <a:ext cx="3536330" cy="1853969"/>
          </a:xfrm>
          <a:custGeom>
            <a:avLst/>
            <a:gdLst>
              <a:gd name="connsiteX0" fmla="*/ 3536330 w 3536330"/>
              <a:gd name="connsiteY0" fmla="*/ 1853969 h 1853969"/>
              <a:gd name="connsiteX1" fmla="*/ 1682362 w 3536330"/>
              <a:gd name="connsiteY1" fmla="*/ 0 h 1853969"/>
              <a:gd name="connsiteX2" fmla="*/ 52157 w 3536330"/>
              <a:gd name="connsiteY2" fmla="*/ 970257 h 1853969"/>
              <a:gd name="connsiteX3" fmla="*/ 0 w 3536330"/>
              <a:gd name="connsiteY3" fmla="*/ 1078528 h 1853969"/>
              <a:gd name="connsiteX4" fmla="*/ 757215 w 3536330"/>
              <a:gd name="connsiteY4" fmla="*/ 1835743 h 1853969"/>
              <a:gd name="connsiteX5" fmla="*/ 774211 w 3536330"/>
              <a:gd name="connsiteY5" fmla="*/ 1667149 h 1853969"/>
              <a:gd name="connsiteX6" fmla="*/ 1682362 w 3536330"/>
              <a:gd name="connsiteY6" fmla="*/ 926985 h 1853969"/>
              <a:gd name="connsiteX7" fmla="*/ 2609345 w 3536330"/>
              <a:gd name="connsiteY7" fmla="*/ 1853969 h 1853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36330" h="1853969">
                <a:moveTo>
                  <a:pt x="3536330" y="1853969"/>
                </a:moveTo>
                <a:cubicBezTo>
                  <a:pt x="3536330" y="830051"/>
                  <a:pt x="2706280" y="0"/>
                  <a:pt x="1682362" y="0"/>
                </a:cubicBezTo>
                <a:cubicBezTo>
                  <a:pt x="978418" y="0"/>
                  <a:pt x="366107" y="392328"/>
                  <a:pt x="52157" y="970257"/>
                </a:cubicBezTo>
                <a:lnTo>
                  <a:pt x="0" y="1078528"/>
                </a:lnTo>
                <a:lnTo>
                  <a:pt x="757215" y="1835743"/>
                </a:lnTo>
                <a:lnTo>
                  <a:pt x="774211" y="1667149"/>
                </a:lnTo>
                <a:cubicBezTo>
                  <a:pt x="860649" y="1244739"/>
                  <a:pt x="1234397" y="926985"/>
                  <a:pt x="1682362" y="926985"/>
                </a:cubicBezTo>
                <a:cubicBezTo>
                  <a:pt x="2194320" y="926985"/>
                  <a:pt x="2609345" y="1342010"/>
                  <a:pt x="2609345" y="1853969"/>
                </a:cubicBezTo>
                <a:close/>
              </a:path>
            </a:pathLst>
          </a:custGeom>
          <a:gradFill flip="none" rotWithShape="1">
            <a:gsLst>
              <a:gs pos="97000">
                <a:schemeClr val="bg2"/>
              </a:gs>
              <a:gs pos="31000">
                <a:schemeClr val="bg2">
                  <a:lumMod val="90000"/>
                  <a:lumOff val="10000"/>
                </a:schemeClr>
              </a:gs>
            </a:gsLst>
            <a:lin ang="15000000" scaled="0"/>
            <a:tileRect/>
          </a:gradFill>
          <a:ln>
            <a:noFill/>
          </a:ln>
          <a:effectLst>
            <a:innerShdw blurRad="355600" dist="101600" dir="16200000">
              <a:schemeClr val="accent1">
                <a:lumMod val="60000"/>
                <a:lumOff val="40000"/>
                <a:alpha val="8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DD231011-607F-42F1-B2D9-2BA8E91CC6AF}"/>
              </a:ext>
            </a:extLst>
          </p:cNvPr>
          <p:cNvSpPr>
            <a:spLocks noChangeAspect="1"/>
          </p:cNvSpPr>
          <p:nvPr/>
        </p:nvSpPr>
        <p:spPr>
          <a:xfrm rot="18900000" flipV="1">
            <a:off x="-481151" y="3649708"/>
            <a:ext cx="3478701" cy="2164843"/>
          </a:xfrm>
          <a:custGeom>
            <a:avLst/>
            <a:gdLst>
              <a:gd name="connsiteX0" fmla="*/ 3478701 w 3478701"/>
              <a:gd name="connsiteY0" fmla="*/ 2164843 h 2164843"/>
              <a:gd name="connsiteX1" fmla="*/ 1624733 w 3478701"/>
              <a:gd name="connsiteY1" fmla="*/ 0 h 2164843"/>
              <a:gd name="connsiteX2" fmla="*/ 87393 w 3478701"/>
              <a:gd name="connsiteY2" fmla="*/ 954459 h 2164843"/>
              <a:gd name="connsiteX3" fmla="*/ 0 w 3478701"/>
              <a:gd name="connsiteY3" fmla="*/ 1122434 h 2164843"/>
              <a:gd name="connsiteX4" fmla="*/ 736015 w 3478701"/>
              <a:gd name="connsiteY4" fmla="*/ 1858449 h 2164843"/>
              <a:gd name="connsiteX5" fmla="*/ 739424 w 3478701"/>
              <a:gd name="connsiteY5" fmla="*/ 1842964 h 2164843"/>
              <a:gd name="connsiteX6" fmla="*/ 1624733 w 3478701"/>
              <a:gd name="connsiteY6" fmla="*/ 1082422 h 2164843"/>
              <a:gd name="connsiteX7" fmla="*/ 2551716 w 3478701"/>
              <a:gd name="connsiteY7" fmla="*/ 2164843 h 2164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78701" h="2164843">
                <a:moveTo>
                  <a:pt x="3478701" y="2164843"/>
                </a:moveTo>
                <a:cubicBezTo>
                  <a:pt x="3478701" y="969234"/>
                  <a:pt x="2648651" y="0"/>
                  <a:pt x="1624733" y="0"/>
                </a:cubicBezTo>
                <a:cubicBezTo>
                  <a:pt x="984784" y="0"/>
                  <a:pt x="420564" y="378607"/>
                  <a:pt x="87393" y="954459"/>
                </a:cubicBezTo>
                <a:lnTo>
                  <a:pt x="0" y="1122434"/>
                </a:lnTo>
                <a:lnTo>
                  <a:pt x="736015" y="1858449"/>
                </a:lnTo>
                <a:lnTo>
                  <a:pt x="739424" y="1842964"/>
                </a:lnTo>
                <a:cubicBezTo>
                  <a:pt x="856791" y="1402344"/>
                  <a:pt x="1208766" y="1082422"/>
                  <a:pt x="1624733" y="1082422"/>
                </a:cubicBezTo>
                <a:cubicBezTo>
                  <a:pt x="2136692" y="1082422"/>
                  <a:pt x="2551716" y="1567038"/>
                  <a:pt x="2551716" y="2164843"/>
                </a:cubicBezTo>
                <a:close/>
              </a:path>
            </a:pathLst>
          </a:custGeom>
          <a:solidFill>
            <a:schemeClr val="bg2">
              <a:lumMod val="50000"/>
              <a:lumOff val="50000"/>
              <a:alpha val="40000"/>
            </a:schemeClr>
          </a:solidFill>
          <a:ln>
            <a:noFill/>
          </a:ln>
          <a:effectLst>
            <a:softEdge rad="381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C472EFA-56B5-4A41-8D4B-E9F37727F34D}"/>
              </a:ext>
            </a:extLst>
          </p:cNvPr>
          <p:cNvSpPr/>
          <p:nvPr/>
        </p:nvSpPr>
        <p:spPr>
          <a:xfrm rot="13500000" flipV="1">
            <a:off x="1512277" y="2840042"/>
            <a:ext cx="214196" cy="933178"/>
          </a:xfrm>
          <a:prstGeom prst="ellipse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33781B6C-21AD-489D-A3CB-522BB2AC543F}"/>
              </a:ext>
            </a:extLst>
          </p:cNvPr>
          <p:cNvSpPr>
            <a:spLocks noChangeAspect="1"/>
          </p:cNvSpPr>
          <p:nvPr/>
        </p:nvSpPr>
        <p:spPr>
          <a:xfrm>
            <a:off x="1780661" y="385236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1AD5B80-530E-44CD-8D4A-2796FB214CBF}"/>
              </a:ext>
            </a:extLst>
          </p:cNvPr>
          <p:cNvGrpSpPr/>
          <p:nvPr/>
        </p:nvGrpSpPr>
        <p:grpSpPr>
          <a:xfrm>
            <a:off x="623181" y="1514007"/>
            <a:ext cx="734257" cy="760506"/>
            <a:chOff x="5243759" y="1363788"/>
            <a:chExt cx="734257" cy="760506"/>
          </a:xfrm>
        </p:grpSpPr>
        <p:sp>
          <p:nvSpPr>
            <p:cNvPr id="52" name="Freeform 5">
              <a:extLst>
                <a:ext uri="{FF2B5EF4-FFF2-40B4-BE49-F238E27FC236}">
                  <a16:creationId xmlns:a16="http://schemas.microsoft.com/office/drawing/2014/main" id="{2F746AA8-9050-4515-9B17-BC850368529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Freeform 6">
              <a:extLst>
                <a:ext uri="{FF2B5EF4-FFF2-40B4-BE49-F238E27FC236}">
                  <a16:creationId xmlns:a16="http://schemas.microsoft.com/office/drawing/2014/main" id="{23EC1AC3-1698-46D5-80B7-F22F15E1A5E4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4" name="Freeform 8">
              <a:extLst>
                <a:ext uri="{FF2B5EF4-FFF2-40B4-BE49-F238E27FC236}">
                  <a16:creationId xmlns:a16="http://schemas.microsoft.com/office/drawing/2014/main" id="{73766156-553C-46EB-93FA-4F37CC0FF5CF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563573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9E0E3-ECF6-4CFE-8698-AEFEBCECC3C0}" type="datetime2">
              <a:rPr lang="en-US" smtClean="0"/>
              <a:t>Tuesday, June 8, 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9056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78B0BE9-88B0-4883-9BA9-CD594C400EC1}"/>
              </a:ext>
            </a:extLst>
          </p:cNvPr>
          <p:cNvGrpSpPr/>
          <p:nvPr/>
        </p:nvGrpSpPr>
        <p:grpSpPr>
          <a:xfrm>
            <a:off x="4949631" y="5111861"/>
            <a:ext cx="1262947" cy="1335600"/>
            <a:chOff x="2678417" y="2427951"/>
            <a:chExt cx="1262947" cy="13356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59DCBF3-7AFA-4CD1-A918-BC6DDE674E6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6964A02-96E1-4654-9187-DDDE7409F75B}"/>
                </a:ext>
              </a:extLst>
            </p:cNvPr>
            <p:cNvSpPr/>
            <p:nvPr/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F3FF76C-A012-4CDA-8AE7-E94139557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5" cy="984885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A4C80-DC38-4641-924F-90D6078CF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5775" y="1750060"/>
            <a:ext cx="7345362" cy="4342765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C42771-D3A7-4072-85DC-B7C5E530E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50060"/>
            <a:ext cx="3565525" cy="434276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D47AB1-6EB5-4E2C-B4A7-42DC643E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462FC-960E-4740-921F-B36862979F21}" type="datetime2">
              <a:rPr lang="en-US" smtClean="0"/>
              <a:t>Tuesday, June 8,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A9D15F-B6ED-46E1-9840-0B625880E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AEB023-7A5E-4087-B75E-A38A80EE5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2125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F98F1FBA-F8BB-42CF-8B3E-D19AAFEE96C1}"/>
              </a:ext>
            </a:extLst>
          </p:cNvPr>
          <p:cNvGrpSpPr/>
          <p:nvPr/>
        </p:nvGrpSpPr>
        <p:grpSpPr>
          <a:xfrm>
            <a:off x="334964" y="5115518"/>
            <a:ext cx="734257" cy="760506"/>
            <a:chOff x="5243759" y="1363788"/>
            <a:chExt cx="734257" cy="760506"/>
          </a:xfrm>
        </p:grpSpPr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60EE09DD-C3DB-4266-BCC3-A765CFFBF37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5F301FE0-96DC-4EFB-BBEE-AED762C337C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3BEAD276-8850-4C0C-9777-8537000D522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E5EE0A0-B07E-479B-9684-4BD09FA43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75409"/>
            <a:ext cx="4500562" cy="984885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sz="32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1893A9-3462-4F51-83AE-5D2F124B98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67324" y="575409"/>
            <a:ext cx="6373813" cy="5733316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A9240C-79C0-4A88-A476-725DE1B9C2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76195"/>
            <a:ext cx="4500562" cy="4532530"/>
          </a:xfrm>
        </p:spPr>
        <p:txBody>
          <a:bodyPr anchor="t" anchorCtr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7D2D6F-49E8-4217-A908-2D9E43583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BC9E2-CB44-4C05-9BB5-496C18A241E0}" type="datetime2">
              <a:rPr lang="en-US" smtClean="0"/>
              <a:t>Tuesday, June 8,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1C4440-6B8D-4A24-A807-8B1302A3D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CFE189-E20B-4108-B290-24442433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7926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028302-E866-455D-8898-536230275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11090275" cy="133305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94E72B-F0CF-4BC4-B509-A1C4508BE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3" y="2113862"/>
            <a:ext cx="11091600" cy="3978963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ACE49D-C22F-4540-AC09-E421D2A2E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246CB39B-5F4C-4A7E-9BE3-AAFD45576D16}" type="datetime2">
              <a:rPr lang="en-US" smtClean="0"/>
              <a:t>Tuesday, June 8, 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D5C3BE-317E-49E8-82B5-C8A7EC9C8A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r>
              <a:rPr lang="en-US"/>
              <a:t>Sample Footer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574E12-6C16-431F-B2CE-E4B15916BA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82579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lang="en-US" sz="4800" kern="120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spcAft>
          <a:spcPts val="800"/>
        </a:spcAft>
        <a:buFont typeface="Arial" panose="020B0604020202020204" pitchFamily="34" charset="0"/>
        <a:buChar char="•"/>
        <a:defRPr sz="2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dfin.com/news/data-center/" TargetMode="External"/><Relationship Id="rId2" Type="http://schemas.openxmlformats.org/officeDocument/2006/relationships/hyperlink" Target="https://www.kaggle.com/cityofLA/city-payroll-data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6BCA9-CC32-7148-8C74-E658BD823D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4" y="1051551"/>
            <a:ext cx="3812414" cy="2384898"/>
          </a:xfrm>
        </p:spPr>
        <p:txBody>
          <a:bodyPr anchor="b">
            <a:noAutofit/>
          </a:bodyPr>
          <a:lstStyle/>
          <a:p>
            <a:r>
              <a:rPr lang="en-US" sz="2800" dirty="0"/>
              <a:t>Does LA city employee compensation growth align with housing price growth?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7DF715-5BCD-644A-8048-9E955B9A12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5" y="3786473"/>
            <a:ext cx="3565524" cy="1731656"/>
          </a:xfrm>
        </p:spPr>
        <p:txBody>
          <a:bodyPr>
            <a:normAutofit/>
          </a:bodyPr>
          <a:lstStyle/>
          <a:p>
            <a:pPr>
              <a:spcBef>
                <a:spcPts val="400"/>
              </a:spcBef>
              <a:spcAft>
                <a:spcPts val="0"/>
              </a:spcAft>
            </a:pPr>
            <a:r>
              <a:rPr lang="en-US" sz="2000" dirty="0">
                <a:solidFill>
                  <a:schemeClr val="tx1">
                    <a:alpha val="60000"/>
                  </a:schemeClr>
                </a:solidFill>
              </a:rPr>
              <a:t>Team:</a:t>
            </a:r>
          </a:p>
          <a:p>
            <a:pPr>
              <a:spcBef>
                <a:spcPts val="400"/>
              </a:spcBef>
              <a:spcAft>
                <a:spcPts val="0"/>
              </a:spcAft>
            </a:pPr>
            <a:r>
              <a:rPr lang="en-US" sz="2000" dirty="0">
                <a:solidFill>
                  <a:schemeClr val="tx1">
                    <a:alpha val="60000"/>
                  </a:schemeClr>
                </a:solidFill>
              </a:rPr>
              <a:t>Susan Quiros, </a:t>
            </a:r>
          </a:p>
          <a:p>
            <a:pPr>
              <a:spcBef>
                <a:spcPts val="400"/>
              </a:spcBef>
              <a:spcAft>
                <a:spcPts val="0"/>
              </a:spcAft>
            </a:pPr>
            <a:r>
              <a:rPr lang="en-US" sz="2000" dirty="0">
                <a:solidFill>
                  <a:schemeClr val="tx1">
                    <a:alpha val="60000"/>
                  </a:schemeClr>
                </a:solidFill>
              </a:rPr>
              <a:t>Elijah Abuel</a:t>
            </a:r>
          </a:p>
          <a:p>
            <a:pPr>
              <a:spcBef>
                <a:spcPts val="400"/>
              </a:spcBef>
              <a:spcAft>
                <a:spcPts val="0"/>
              </a:spcAft>
            </a:pPr>
            <a:r>
              <a:rPr lang="en-US" sz="2000" dirty="0">
                <a:solidFill>
                  <a:schemeClr val="tx1">
                    <a:alpha val="60000"/>
                  </a:schemeClr>
                </a:solidFill>
              </a:rPr>
              <a:t>Harika Peddiraju</a:t>
            </a:r>
          </a:p>
          <a:p>
            <a:pPr>
              <a:spcBef>
                <a:spcPts val="400"/>
              </a:spcBef>
              <a:spcAft>
                <a:spcPts val="0"/>
              </a:spcAft>
            </a:pPr>
            <a:r>
              <a:rPr lang="en-US" sz="2000" dirty="0">
                <a:solidFill>
                  <a:schemeClr val="tx1">
                    <a:alpha val="60000"/>
                  </a:schemeClr>
                </a:solidFill>
              </a:rPr>
              <a:t>Mohan Panga</a:t>
            </a:r>
          </a:p>
        </p:txBody>
      </p:sp>
      <p:pic>
        <p:nvPicPr>
          <p:cNvPr id="18" name="Picture 3" descr="An abstract cyber space concept">
            <a:extLst>
              <a:ext uri="{FF2B5EF4-FFF2-40B4-BE49-F238E27FC236}">
                <a16:creationId xmlns:a16="http://schemas.microsoft.com/office/drawing/2014/main" id="{E782FF76-554A-4C3A-A616-52B05D647F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906"/>
          <a:stretch/>
        </p:blipFill>
        <p:spPr>
          <a:xfrm>
            <a:off x="4743450" y="10"/>
            <a:ext cx="7448551" cy="6857990"/>
          </a:xfrm>
          <a:custGeom>
            <a:avLst/>
            <a:gdLst/>
            <a:ahLst/>
            <a:cxnLst/>
            <a:rect l="l" t="t" r="r" b="b"/>
            <a:pathLst>
              <a:path w="7448551" h="6858000">
                <a:moveTo>
                  <a:pt x="0" y="0"/>
                </a:moveTo>
                <a:lnTo>
                  <a:pt x="7448551" y="0"/>
                </a:lnTo>
                <a:lnTo>
                  <a:pt x="7448551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2453121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4DD5DD-E8E9-0240-952A-D256AD424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Housing vs Salary Growth</a:t>
            </a:r>
          </a:p>
        </p:txBody>
      </p:sp>
      <p:pic>
        <p:nvPicPr>
          <p:cNvPr id="6" name="Picture 5" descr="Chart, waterfall chart&#10;&#10;Description automatically generated">
            <a:extLst>
              <a:ext uri="{FF2B5EF4-FFF2-40B4-BE49-F238E27FC236}">
                <a16:creationId xmlns:a16="http://schemas.microsoft.com/office/drawing/2014/main" id="{CB1B221D-8901-2643-BBE8-33BE1BC948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109" y="1614837"/>
            <a:ext cx="5366236" cy="375483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08918139-80FE-5248-A685-8F3002B2D7C8}"/>
              </a:ext>
            </a:extLst>
          </p:cNvPr>
          <p:cNvGrpSpPr/>
          <p:nvPr/>
        </p:nvGrpSpPr>
        <p:grpSpPr>
          <a:xfrm>
            <a:off x="1124909" y="1706653"/>
            <a:ext cx="4939748" cy="2573156"/>
            <a:chOff x="3361944" y="1618488"/>
            <a:chExt cx="6632448" cy="341985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8938070-A389-DB46-9272-107B116973D9}"/>
                </a:ext>
              </a:extLst>
            </p:cNvPr>
            <p:cNvSpPr txBox="1"/>
            <p:nvPr/>
          </p:nvSpPr>
          <p:spPr>
            <a:xfrm>
              <a:off x="6681216" y="1618488"/>
              <a:ext cx="1655064" cy="374174"/>
            </a:xfrm>
            <a:prstGeom prst="rect">
              <a:avLst/>
            </a:prstGeom>
            <a:solidFill>
              <a:schemeClr val="accent4">
                <a:lumMod val="20000"/>
                <a:lumOff val="80000"/>
                <a:alpha val="12844"/>
              </a:schemeClr>
            </a:solidFill>
          </p:spPr>
          <p:txBody>
            <a:bodyPr wrap="square" rtlCol="0">
              <a:spAutoFit/>
            </a:bodyPr>
            <a:lstStyle/>
            <a:p>
              <a:endParaRPr lang="en-US" sz="1200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C6F4DFC-74BE-FF41-ADCF-3FEEB9658848}"/>
                </a:ext>
              </a:extLst>
            </p:cNvPr>
            <p:cNvSpPr/>
            <p:nvPr/>
          </p:nvSpPr>
          <p:spPr>
            <a:xfrm>
              <a:off x="3361944" y="1618488"/>
              <a:ext cx="1658112" cy="3419856"/>
            </a:xfrm>
            <a:prstGeom prst="rect">
              <a:avLst/>
            </a:prstGeom>
            <a:solidFill>
              <a:srgbClr val="C00000">
                <a:alpha val="1886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sz="1200" dirty="0">
                  <a:solidFill>
                    <a:schemeClr val="bg1">
                      <a:lumMod val="50000"/>
                      <a:lumOff val="50000"/>
                    </a:schemeClr>
                  </a:solidFill>
                </a:rPr>
                <a:t>Fire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3157668-D9D2-0A43-9A97-092170D4D0A5}"/>
                </a:ext>
              </a:extLst>
            </p:cNvPr>
            <p:cNvSpPr/>
            <p:nvPr/>
          </p:nvSpPr>
          <p:spPr>
            <a:xfrm>
              <a:off x="5020056" y="1618488"/>
              <a:ext cx="1658112" cy="3419856"/>
            </a:xfrm>
            <a:prstGeom prst="rect">
              <a:avLst/>
            </a:prstGeom>
            <a:solidFill>
              <a:srgbClr val="00B0F0">
                <a:alpha val="232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sz="1200" dirty="0">
                  <a:solidFill>
                    <a:schemeClr val="bg1">
                      <a:lumMod val="50000"/>
                      <a:lumOff val="50000"/>
                    </a:schemeClr>
                  </a:solidFill>
                </a:rPr>
                <a:t>Water &amp; Power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63986F6-CEC2-8F47-A01E-A41A160CB177}"/>
                </a:ext>
              </a:extLst>
            </p:cNvPr>
            <p:cNvSpPr/>
            <p:nvPr/>
          </p:nvSpPr>
          <p:spPr>
            <a:xfrm>
              <a:off x="6678168" y="1618488"/>
              <a:ext cx="1658112" cy="3419856"/>
            </a:xfrm>
            <a:prstGeom prst="rect">
              <a:avLst/>
            </a:prstGeom>
            <a:solidFill>
              <a:srgbClr val="92D050">
                <a:alpha val="1996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sz="1200" dirty="0">
                  <a:solidFill>
                    <a:schemeClr val="bg1">
                      <a:lumMod val="50000"/>
                      <a:lumOff val="50000"/>
                    </a:schemeClr>
                  </a:solidFill>
                </a:rPr>
                <a:t>Recreation &amp; Parks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A344EF1-6AC0-4147-9B0A-D43DE3327C4A}"/>
                </a:ext>
              </a:extLst>
            </p:cNvPr>
            <p:cNvSpPr/>
            <p:nvPr/>
          </p:nvSpPr>
          <p:spPr>
            <a:xfrm>
              <a:off x="8336280" y="1618488"/>
              <a:ext cx="1658112" cy="3419856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24547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sz="1200" dirty="0">
                  <a:solidFill>
                    <a:schemeClr val="bg1">
                      <a:lumMod val="50000"/>
                      <a:lumOff val="50000"/>
                    </a:schemeClr>
                  </a:solidFill>
                </a:rPr>
                <a:t>Police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49BA66A6-2588-8A40-AC40-B4A7430B00ED}"/>
              </a:ext>
            </a:extLst>
          </p:cNvPr>
          <p:cNvSpPr txBox="1"/>
          <p:nvPr/>
        </p:nvSpPr>
        <p:spPr>
          <a:xfrm>
            <a:off x="1160444" y="5534473"/>
            <a:ext cx="954806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Out of 16 job titles,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base pay of only 3 positions matches or exceeds housing price </a:t>
            </a:r>
            <a:r>
              <a:rPr lang="en-US" sz="1600" dirty="0"/>
              <a:t>%</a:t>
            </a:r>
            <a:r>
              <a:rPr lang="en-US" sz="2000" dirty="0"/>
              <a:t> growth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however, total pay of 9 positions matches or exceeds housing price </a:t>
            </a:r>
            <a:r>
              <a:rPr lang="en-US" sz="1600" dirty="0"/>
              <a:t>%</a:t>
            </a:r>
            <a:r>
              <a:rPr lang="en-US" sz="2000" dirty="0"/>
              <a:t> growth </a:t>
            </a:r>
          </a:p>
        </p:txBody>
      </p:sp>
      <p:pic>
        <p:nvPicPr>
          <p:cNvPr id="16" name="Picture 15" descr="Chart, bar chart, waterfall chart&#10;&#10;Description automatically generated">
            <a:extLst>
              <a:ext uri="{FF2B5EF4-FFF2-40B4-BE49-F238E27FC236}">
                <a16:creationId xmlns:a16="http://schemas.microsoft.com/office/drawing/2014/main" id="{0F9F770B-DDA2-9A49-9E55-17E5C90757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5592" y="1614837"/>
            <a:ext cx="5366236" cy="3754830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890D283F-3643-C343-932B-5E7CB2402ADA}"/>
              </a:ext>
            </a:extLst>
          </p:cNvPr>
          <p:cNvGrpSpPr/>
          <p:nvPr/>
        </p:nvGrpSpPr>
        <p:grpSpPr>
          <a:xfrm>
            <a:off x="6756834" y="1673707"/>
            <a:ext cx="4939748" cy="2573156"/>
            <a:chOff x="3361944" y="1618488"/>
            <a:chExt cx="6632448" cy="3419856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B3AFE0A-78DD-B746-B52E-AD167F8DAF53}"/>
                </a:ext>
              </a:extLst>
            </p:cNvPr>
            <p:cNvSpPr txBox="1"/>
            <p:nvPr/>
          </p:nvSpPr>
          <p:spPr>
            <a:xfrm>
              <a:off x="6681216" y="1618488"/>
              <a:ext cx="1655064" cy="374174"/>
            </a:xfrm>
            <a:prstGeom prst="rect">
              <a:avLst/>
            </a:prstGeom>
            <a:solidFill>
              <a:schemeClr val="accent4">
                <a:lumMod val="20000"/>
                <a:lumOff val="80000"/>
                <a:alpha val="12844"/>
              </a:schemeClr>
            </a:solidFill>
          </p:spPr>
          <p:txBody>
            <a:bodyPr wrap="square" rtlCol="0">
              <a:spAutoFit/>
            </a:bodyPr>
            <a:lstStyle/>
            <a:p>
              <a:endParaRPr lang="en-US" sz="1200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AD5ADB6-6275-CA40-A601-4B4FF11E44C9}"/>
                </a:ext>
              </a:extLst>
            </p:cNvPr>
            <p:cNvSpPr/>
            <p:nvPr/>
          </p:nvSpPr>
          <p:spPr>
            <a:xfrm>
              <a:off x="3361944" y="1618488"/>
              <a:ext cx="1658112" cy="3419856"/>
            </a:xfrm>
            <a:prstGeom prst="rect">
              <a:avLst/>
            </a:prstGeom>
            <a:solidFill>
              <a:srgbClr val="C00000">
                <a:alpha val="1886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sz="1200" dirty="0">
                  <a:solidFill>
                    <a:schemeClr val="bg1">
                      <a:lumMod val="50000"/>
                      <a:lumOff val="50000"/>
                    </a:schemeClr>
                  </a:solidFill>
                </a:rPr>
                <a:t>Fire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E576428-9801-4641-A2EB-9A8C5F4237A8}"/>
                </a:ext>
              </a:extLst>
            </p:cNvPr>
            <p:cNvSpPr/>
            <p:nvPr/>
          </p:nvSpPr>
          <p:spPr>
            <a:xfrm>
              <a:off x="5020056" y="1618488"/>
              <a:ext cx="1658112" cy="3419856"/>
            </a:xfrm>
            <a:prstGeom prst="rect">
              <a:avLst/>
            </a:prstGeom>
            <a:solidFill>
              <a:srgbClr val="00B0F0">
                <a:alpha val="232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sz="1200" dirty="0">
                  <a:solidFill>
                    <a:schemeClr val="bg1">
                      <a:lumMod val="50000"/>
                      <a:lumOff val="50000"/>
                    </a:schemeClr>
                  </a:solidFill>
                </a:rPr>
                <a:t>Water &amp; Power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8A59D824-52A3-B14B-AD31-690D5AA6A293}"/>
                </a:ext>
              </a:extLst>
            </p:cNvPr>
            <p:cNvSpPr/>
            <p:nvPr/>
          </p:nvSpPr>
          <p:spPr>
            <a:xfrm>
              <a:off x="6678168" y="1618488"/>
              <a:ext cx="1658112" cy="3419856"/>
            </a:xfrm>
            <a:prstGeom prst="rect">
              <a:avLst/>
            </a:prstGeom>
            <a:solidFill>
              <a:srgbClr val="92D050">
                <a:alpha val="1996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sz="1200" dirty="0">
                  <a:solidFill>
                    <a:schemeClr val="bg1">
                      <a:lumMod val="50000"/>
                      <a:lumOff val="50000"/>
                    </a:schemeClr>
                  </a:solidFill>
                </a:rPr>
                <a:t>Recreation &amp; Parks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151C697B-0530-084D-9099-4AD1E71974D6}"/>
                </a:ext>
              </a:extLst>
            </p:cNvPr>
            <p:cNvSpPr/>
            <p:nvPr/>
          </p:nvSpPr>
          <p:spPr>
            <a:xfrm>
              <a:off x="8336280" y="1618488"/>
              <a:ext cx="1658112" cy="3419856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24547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sz="1200" dirty="0">
                  <a:solidFill>
                    <a:schemeClr val="bg1">
                      <a:lumMod val="50000"/>
                      <a:lumOff val="50000"/>
                    </a:schemeClr>
                  </a:solidFill>
                </a:rPr>
                <a:t>Police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732319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6E47D-D5C0-1A4D-9D8A-C2B3E8AE3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BE6F40-FFA2-C546-A48B-A2C9DF46E2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0722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ED5125-7D62-0140-B490-58078BFEA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Job Titles: Filtered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7AB42D-17E6-D141-AD89-696A594F84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152" y="1908764"/>
            <a:ext cx="5472848" cy="3040471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1448C62F-AD3D-D84E-8C3F-28D9099D33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89" r="7867"/>
          <a:stretch/>
        </p:blipFill>
        <p:spPr>
          <a:xfrm>
            <a:off x="7217846" y="1908762"/>
            <a:ext cx="4543242" cy="3040471"/>
          </a:xfrm>
          <a:prstGeom prst="rect">
            <a:avLst/>
          </a:prstGeom>
        </p:spPr>
      </p:pic>
      <p:sp>
        <p:nvSpPr>
          <p:cNvPr id="6" name="Chevron 5">
            <a:extLst>
              <a:ext uri="{FF2B5EF4-FFF2-40B4-BE49-F238E27FC236}">
                <a16:creationId xmlns:a16="http://schemas.microsoft.com/office/drawing/2014/main" id="{93CB414B-E895-3C44-BFAC-77C33569D20A}"/>
              </a:ext>
            </a:extLst>
          </p:cNvPr>
          <p:cNvSpPr/>
          <p:nvPr/>
        </p:nvSpPr>
        <p:spPr>
          <a:xfrm>
            <a:off x="6509951" y="3166416"/>
            <a:ext cx="518425" cy="525164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Chevron 6">
            <a:extLst>
              <a:ext uri="{FF2B5EF4-FFF2-40B4-BE49-F238E27FC236}">
                <a16:creationId xmlns:a16="http://schemas.microsoft.com/office/drawing/2014/main" id="{C2AFC7DE-E0E7-AC46-AD32-C31F714880EC}"/>
              </a:ext>
            </a:extLst>
          </p:cNvPr>
          <p:cNvSpPr/>
          <p:nvPr/>
        </p:nvSpPr>
        <p:spPr>
          <a:xfrm>
            <a:off x="6233984" y="3166416"/>
            <a:ext cx="518425" cy="525164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34509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ECA836-4AC4-0742-AE23-3672A9920B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Base Pay based on Pay Grade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E81D9A8A-6243-7A42-AD8C-F913609FFA1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00"/>
          <a:stretch/>
        </p:blipFill>
        <p:spPr bwMode="auto">
          <a:xfrm>
            <a:off x="621227" y="1220606"/>
            <a:ext cx="5965779" cy="2208394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7" name="Picture 6" descr="Chart, scatter chart, box and whisker chart&#10;&#10;Description automatically generated">
            <a:extLst>
              <a:ext uri="{FF2B5EF4-FFF2-40B4-BE49-F238E27FC236}">
                <a16:creationId xmlns:a16="http://schemas.microsoft.com/office/drawing/2014/main" id="{18CCC9E3-6081-A449-B4A8-84EF39BEB48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79" r="3846"/>
          <a:stretch/>
        </p:blipFill>
        <p:spPr>
          <a:xfrm>
            <a:off x="5675359" y="3578056"/>
            <a:ext cx="5965779" cy="2963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4305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F75CF-BF5C-5D4F-9693-DA6FFCFAA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Base Pay per Job Class</a:t>
            </a:r>
          </a:p>
        </p:txBody>
      </p:sp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B594E73C-E7D4-9743-91D8-3F0E0D357D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889" y="1696723"/>
            <a:ext cx="4026031" cy="3961688"/>
          </a:xfrm>
          <a:prstGeom prst="rect">
            <a:avLst/>
          </a:prstGeom>
        </p:spPr>
      </p:pic>
      <p:pic>
        <p:nvPicPr>
          <p:cNvPr id="9" name="Picture 8" descr="Chart, scatter chart, box and whisker chart&#10;&#10;Description automatically generated">
            <a:extLst>
              <a:ext uri="{FF2B5EF4-FFF2-40B4-BE49-F238E27FC236}">
                <a16:creationId xmlns:a16="http://schemas.microsoft.com/office/drawing/2014/main" id="{D0463AA9-7A99-1542-B1B5-9AEFCCDAC8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87" r="5829"/>
          <a:stretch/>
        </p:blipFill>
        <p:spPr>
          <a:xfrm>
            <a:off x="5500636" y="1996391"/>
            <a:ext cx="6140502" cy="3181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9900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E2A8D-012C-BC4D-A637-878861227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Yearly Data</a:t>
            </a:r>
          </a:p>
        </p:txBody>
      </p:sp>
      <p:pic>
        <p:nvPicPr>
          <p:cNvPr id="5" name="Picture 4" descr="Chart, box and whisker chart&#10;&#10;Description automatically generated">
            <a:extLst>
              <a:ext uri="{FF2B5EF4-FFF2-40B4-BE49-F238E27FC236}">
                <a16:creationId xmlns:a16="http://schemas.microsoft.com/office/drawing/2014/main" id="{A9A247E2-5C4B-B143-B7AA-5D091261C6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90" r="13336"/>
          <a:stretch/>
        </p:blipFill>
        <p:spPr>
          <a:xfrm>
            <a:off x="550862" y="1534160"/>
            <a:ext cx="5128053" cy="3614248"/>
          </a:xfrm>
          <a:prstGeom prst="rect">
            <a:avLst/>
          </a:prstGeom>
        </p:spPr>
      </p:pic>
      <p:pic>
        <p:nvPicPr>
          <p:cNvPr id="6" name="Picture 5" descr="Chart, bar chart&#10;&#10;Description automatically generated">
            <a:extLst>
              <a:ext uri="{FF2B5EF4-FFF2-40B4-BE49-F238E27FC236}">
                <a16:creationId xmlns:a16="http://schemas.microsoft.com/office/drawing/2014/main" id="{FDE0C7FB-166A-8E4F-825D-25CC0704E9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0902" y="2382450"/>
            <a:ext cx="5833324" cy="392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8947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8A4FC-E5E4-0040-BFE8-BB2C4906F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Summary</a:t>
            </a:r>
          </a:p>
        </p:txBody>
      </p:sp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67FBCD3D-703C-3C46-BB29-A5DE9E846A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7339" y="1387776"/>
            <a:ext cx="7154563" cy="4948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8554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3BDBC526-6DCD-4FF6-8395-D8C22E46E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D5F76F-0BE2-A648-BAD0-9C88DCC3EA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3943" y="957361"/>
            <a:ext cx="4070565" cy="1562959"/>
          </a:xfrm>
        </p:spPr>
        <p:txBody>
          <a:bodyPr vert="horz" wrap="square" lIns="0" tIns="0" rIns="0" bIns="0" rtlCol="0" anchor="t" anchorCtr="0">
            <a:normAutofit/>
          </a:bodyPr>
          <a:lstStyle/>
          <a:p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House affordability</a:t>
            </a:r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F93F2225-A437-4D78-A51D-D6083A86B1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48755" y="0"/>
            <a:ext cx="360000" cy="274638"/>
          </a:xfrm>
          <a:custGeom>
            <a:avLst/>
            <a:gdLst>
              <a:gd name="connsiteX0" fmla="*/ 30714 w 360000"/>
              <a:gd name="connsiteY0" fmla="*/ 0 h 274638"/>
              <a:gd name="connsiteX1" fmla="*/ 329286 w 360000"/>
              <a:gd name="connsiteY1" fmla="*/ 0 h 274638"/>
              <a:gd name="connsiteX2" fmla="*/ 345855 w 360000"/>
              <a:gd name="connsiteY2" fmla="*/ 24574 h 274638"/>
              <a:gd name="connsiteX3" fmla="*/ 360000 w 360000"/>
              <a:gd name="connsiteY3" fmla="*/ 94638 h 274638"/>
              <a:gd name="connsiteX4" fmla="*/ 180000 w 360000"/>
              <a:gd name="connsiteY4" fmla="*/ 274638 h 274638"/>
              <a:gd name="connsiteX5" fmla="*/ 0 w 360000"/>
              <a:gd name="connsiteY5" fmla="*/ 94638 h 274638"/>
              <a:gd name="connsiteX6" fmla="*/ 14145 w 360000"/>
              <a:gd name="connsiteY6" fmla="*/ 24574 h 274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000" h="274638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9" name="Picture 8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AE50CCAA-2E77-4A45-AD02-93F70030EA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" b="1689"/>
          <a:stretch/>
        </p:blipFill>
        <p:spPr>
          <a:xfrm>
            <a:off x="6100217" y="137319"/>
            <a:ext cx="5656601" cy="4699243"/>
          </a:xfrm>
          <a:custGeom>
            <a:avLst/>
            <a:gdLst/>
            <a:ahLst/>
            <a:cxnLst/>
            <a:rect l="l" t="t" r="r" b="b"/>
            <a:pathLst>
              <a:path w="5051425" h="4196491">
                <a:moveTo>
                  <a:pt x="0" y="0"/>
                </a:moveTo>
                <a:lnTo>
                  <a:pt x="5051425" y="0"/>
                </a:lnTo>
                <a:lnTo>
                  <a:pt x="5051425" y="4196491"/>
                </a:lnTo>
                <a:lnTo>
                  <a:pt x="0" y="4196491"/>
                </a:lnTo>
                <a:close/>
              </a:path>
            </a:pathLst>
          </a:custGeom>
        </p:spPr>
      </p:pic>
      <p:pic>
        <p:nvPicPr>
          <p:cNvPr id="7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71048C74-6EFF-084E-8C69-8034F4D9C21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28" t="328" r="618" b="-328"/>
          <a:stretch/>
        </p:blipFill>
        <p:spPr>
          <a:xfrm>
            <a:off x="363888" y="2988904"/>
            <a:ext cx="11392930" cy="3649506"/>
          </a:xfrm>
          <a:custGeom>
            <a:avLst/>
            <a:gdLst/>
            <a:ahLst/>
            <a:cxnLst/>
            <a:rect l="l" t="t" r="r" b="b"/>
            <a:pathLst>
              <a:path w="7140575" h="4196491">
                <a:moveTo>
                  <a:pt x="0" y="0"/>
                </a:moveTo>
                <a:lnTo>
                  <a:pt x="7140575" y="0"/>
                </a:lnTo>
                <a:lnTo>
                  <a:pt x="7140575" y="4196491"/>
                </a:lnTo>
                <a:lnTo>
                  <a:pt x="0" y="4196491"/>
                </a:lnTo>
                <a:close/>
              </a:path>
            </a:pathLst>
          </a:cu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34F32A54-C851-4ADC-B81A-DEE6F5A090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2107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CF461-7536-F148-8A1B-EAAD34310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88514F-499A-4049-95A7-65BBB1660C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2" y="2222529"/>
            <a:ext cx="5621337" cy="3979625"/>
          </a:xfrm>
        </p:spPr>
        <p:txBody>
          <a:bodyPr/>
          <a:lstStyle/>
          <a:p>
            <a:r>
              <a:rPr lang="en-US" dirty="0"/>
              <a:t>Kaggle: Los Angeles Public Sector Salaries</a:t>
            </a:r>
          </a:p>
          <a:p>
            <a:pPr lvl="1"/>
            <a:r>
              <a:rPr lang="en-US" dirty="0">
                <a:hlinkClick r:id="rId2"/>
              </a:rPr>
              <a:t>https://www.kaggle.com/cityofLA/city-payroll-data</a:t>
            </a:r>
            <a:endParaRPr lang="en-US" dirty="0"/>
          </a:p>
          <a:p>
            <a:pPr lvl="1"/>
            <a:r>
              <a:rPr lang="en-US" dirty="0"/>
              <a:t>Data from 2013 to 2016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Redfin: Housing Prices in LA</a:t>
            </a:r>
          </a:p>
          <a:p>
            <a:pPr lvl="1"/>
            <a:r>
              <a:rPr lang="en-US" dirty="0">
                <a:hlinkClick r:id="rId3"/>
              </a:rPr>
              <a:t>https://www.redfin.com/news/data-center/</a:t>
            </a:r>
            <a:endParaRPr lang="en-US" dirty="0"/>
          </a:p>
          <a:p>
            <a:pPr lvl="1"/>
            <a:r>
              <a:rPr lang="en-US" dirty="0"/>
              <a:t>2013 to 2021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5" name="Picture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38C7D1B9-5163-F24E-9C3F-7B432AB83A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9250" y="854518"/>
            <a:ext cx="6178605" cy="205351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Picture 7" descr="A picture containing chart&#10;&#10;Description automatically generated">
            <a:extLst>
              <a:ext uri="{FF2B5EF4-FFF2-40B4-BE49-F238E27FC236}">
                <a16:creationId xmlns:a16="http://schemas.microsoft.com/office/drawing/2014/main" id="{A59E109A-20CB-E54F-8B9A-8975FF74C7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33697" y="3429000"/>
            <a:ext cx="4057764" cy="2928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0718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55B80-8914-9C49-8618-2581508C80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Analysis Workflow</a:t>
            </a: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36916180-4B18-804B-B723-623DBDF886A8}"/>
              </a:ext>
            </a:extLst>
          </p:cNvPr>
          <p:cNvSpPr>
            <a:spLocks noChangeAspect="1"/>
          </p:cNvSpPr>
          <p:nvPr/>
        </p:nvSpPr>
        <p:spPr>
          <a:xfrm>
            <a:off x="658748" y="2097000"/>
            <a:ext cx="2907195" cy="1332000"/>
          </a:xfrm>
          <a:custGeom>
            <a:avLst/>
            <a:gdLst>
              <a:gd name="connsiteX0" fmla="*/ 0 w 3370228"/>
              <a:gd name="connsiteY0" fmla="*/ 0 h 1348091"/>
              <a:gd name="connsiteX1" fmla="*/ 2696183 w 3370228"/>
              <a:gd name="connsiteY1" fmla="*/ 0 h 1348091"/>
              <a:gd name="connsiteX2" fmla="*/ 3370228 w 3370228"/>
              <a:gd name="connsiteY2" fmla="*/ 674046 h 1348091"/>
              <a:gd name="connsiteX3" fmla="*/ 2696183 w 3370228"/>
              <a:gd name="connsiteY3" fmla="*/ 1348091 h 1348091"/>
              <a:gd name="connsiteX4" fmla="*/ 0 w 3370228"/>
              <a:gd name="connsiteY4" fmla="*/ 1348091 h 1348091"/>
              <a:gd name="connsiteX5" fmla="*/ 674046 w 3370228"/>
              <a:gd name="connsiteY5" fmla="*/ 674046 h 1348091"/>
              <a:gd name="connsiteX6" fmla="*/ 0 w 3370228"/>
              <a:gd name="connsiteY6" fmla="*/ 0 h 1348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70228" h="1348091">
                <a:moveTo>
                  <a:pt x="0" y="0"/>
                </a:moveTo>
                <a:lnTo>
                  <a:pt x="2696183" y="0"/>
                </a:lnTo>
                <a:lnTo>
                  <a:pt x="3370228" y="674046"/>
                </a:lnTo>
                <a:lnTo>
                  <a:pt x="2696183" y="1348091"/>
                </a:lnTo>
                <a:lnTo>
                  <a:pt x="0" y="1348091"/>
                </a:lnTo>
                <a:lnTo>
                  <a:pt x="674046" y="67404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  <a:alpha val="8809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94074" tIns="73343" rIns="747388" bIns="73343" numCol="1" spcCol="1270" anchor="ctr" anchorCtr="0">
            <a:noAutofit/>
          </a:bodyPr>
          <a:lstStyle/>
          <a:p>
            <a:pPr marL="0" lvl="0" indent="0" algn="ctr" defTabSz="2444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600" kern="1200" dirty="0">
                <a:latin typeface="+mj-lt"/>
                <a:cs typeface="Al Bayan Plain" pitchFamily="2" charset="-78"/>
              </a:rPr>
              <a:t>Data Cleaning</a:t>
            </a:r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37B506DD-9E19-4A45-B2F2-C993D4C60595}"/>
              </a:ext>
            </a:extLst>
          </p:cNvPr>
          <p:cNvSpPr>
            <a:spLocks noChangeAspect="1"/>
          </p:cNvSpPr>
          <p:nvPr/>
        </p:nvSpPr>
        <p:spPr>
          <a:xfrm>
            <a:off x="3396502" y="2097000"/>
            <a:ext cx="2907195" cy="1332000"/>
          </a:xfrm>
          <a:custGeom>
            <a:avLst/>
            <a:gdLst>
              <a:gd name="connsiteX0" fmla="*/ 0 w 3370228"/>
              <a:gd name="connsiteY0" fmla="*/ 0 h 1348091"/>
              <a:gd name="connsiteX1" fmla="*/ 2696183 w 3370228"/>
              <a:gd name="connsiteY1" fmla="*/ 0 h 1348091"/>
              <a:gd name="connsiteX2" fmla="*/ 3370228 w 3370228"/>
              <a:gd name="connsiteY2" fmla="*/ 674046 h 1348091"/>
              <a:gd name="connsiteX3" fmla="*/ 2696183 w 3370228"/>
              <a:gd name="connsiteY3" fmla="*/ 1348091 h 1348091"/>
              <a:gd name="connsiteX4" fmla="*/ 0 w 3370228"/>
              <a:gd name="connsiteY4" fmla="*/ 1348091 h 1348091"/>
              <a:gd name="connsiteX5" fmla="*/ 674046 w 3370228"/>
              <a:gd name="connsiteY5" fmla="*/ 674046 h 1348091"/>
              <a:gd name="connsiteX6" fmla="*/ 0 w 3370228"/>
              <a:gd name="connsiteY6" fmla="*/ 0 h 1348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70228" h="1348091">
                <a:moveTo>
                  <a:pt x="0" y="0"/>
                </a:moveTo>
                <a:lnTo>
                  <a:pt x="2696183" y="0"/>
                </a:lnTo>
                <a:lnTo>
                  <a:pt x="3370228" y="674046"/>
                </a:lnTo>
                <a:lnTo>
                  <a:pt x="2696183" y="1348091"/>
                </a:lnTo>
                <a:lnTo>
                  <a:pt x="0" y="1348091"/>
                </a:lnTo>
                <a:lnTo>
                  <a:pt x="674046" y="67404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9452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94074" tIns="73343" rIns="747388" bIns="73343" numCol="1" spcCol="1270" anchor="ctr" anchorCtr="0">
            <a:noAutofit/>
          </a:bodyPr>
          <a:lstStyle/>
          <a:p>
            <a:pPr marL="0" lvl="0" indent="0" algn="ctr" defTabSz="2444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600" kern="1200" dirty="0">
                <a:latin typeface="+mj-lt"/>
                <a:cs typeface="Al Bayan Plain" pitchFamily="2" charset="-78"/>
              </a:rPr>
              <a:t>Selecting Departments</a:t>
            </a:r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B266E067-D871-8E49-B953-9726288C07A2}"/>
              </a:ext>
            </a:extLst>
          </p:cNvPr>
          <p:cNvSpPr>
            <a:spLocks noChangeAspect="1"/>
          </p:cNvSpPr>
          <p:nvPr/>
        </p:nvSpPr>
        <p:spPr>
          <a:xfrm>
            <a:off x="6134256" y="2097000"/>
            <a:ext cx="2907195" cy="1332000"/>
          </a:xfrm>
          <a:custGeom>
            <a:avLst/>
            <a:gdLst>
              <a:gd name="connsiteX0" fmla="*/ 0 w 3370228"/>
              <a:gd name="connsiteY0" fmla="*/ 0 h 1348091"/>
              <a:gd name="connsiteX1" fmla="*/ 2696183 w 3370228"/>
              <a:gd name="connsiteY1" fmla="*/ 0 h 1348091"/>
              <a:gd name="connsiteX2" fmla="*/ 3370228 w 3370228"/>
              <a:gd name="connsiteY2" fmla="*/ 674046 h 1348091"/>
              <a:gd name="connsiteX3" fmla="*/ 2696183 w 3370228"/>
              <a:gd name="connsiteY3" fmla="*/ 1348091 h 1348091"/>
              <a:gd name="connsiteX4" fmla="*/ 0 w 3370228"/>
              <a:gd name="connsiteY4" fmla="*/ 1348091 h 1348091"/>
              <a:gd name="connsiteX5" fmla="*/ 674046 w 3370228"/>
              <a:gd name="connsiteY5" fmla="*/ 674046 h 1348091"/>
              <a:gd name="connsiteX6" fmla="*/ 0 w 3370228"/>
              <a:gd name="connsiteY6" fmla="*/ 0 h 1348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70228" h="1348091">
                <a:moveTo>
                  <a:pt x="0" y="0"/>
                </a:moveTo>
                <a:lnTo>
                  <a:pt x="2696183" y="0"/>
                </a:lnTo>
                <a:lnTo>
                  <a:pt x="3370228" y="674046"/>
                </a:lnTo>
                <a:lnTo>
                  <a:pt x="2696183" y="1348091"/>
                </a:lnTo>
                <a:lnTo>
                  <a:pt x="0" y="1348091"/>
                </a:lnTo>
                <a:lnTo>
                  <a:pt x="674046" y="674046"/>
                </a:lnTo>
                <a:lnTo>
                  <a:pt x="0" y="0"/>
                </a:lnTo>
                <a:close/>
              </a:path>
            </a:pathLst>
          </a:custGeom>
          <a:solidFill>
            <a:srgbClr val="AC3950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94074" tIns="73343" rIns="747388" bIns="73343" numCol="1" spcCol="1270" anchor="ctr" anchorCtr="0">
            <a:noAutofit/>
          </a:bodyPr>
          <a:lstStyle/>
          <a:p>
            <a:pPr marL="0" lvl="0" indent="0" algn="ctr" defTabSz="2444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600" kern="1200" dirty="0">
                <a:latin typeface="+mj-lt"/>
                <a:cs typeface="Al Bayan Plain" pitchFamily="2" charset="-78"/>
              </a:rPr>
              <a:t>Analyzing</a:t>
            </a:r>
          </a:p>
          <a:p>
            <a:pPr marL="0" lvl="0" indent="0" algn="ctr" defTabSz="2444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600" kern="1200" dirty="0">
                <a:latin typeface="+mj-lt"/>
                <a:cs typeface="Al Bayan Plain" pitchFamily="2" charset="-78"/>
              </a:rPr>
              <a:t> Top 4 </a:t>
            </a:r>
          </a:p>
          <a:p>
            <a:pPr marL="0" lvl="0" indent="0" algn="ctr" defTabSz="2444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600" kern="1200" dirty="0">
                <a:latin typeface="+mj-lt"/>
                <a:cs typeface="Al Bayan Plain" pitchFamily="2" charset="-78"/>
              </a:rPr>
              <a:t>Job Class </a:t>
            </a:r>
            <a:r>
              <a:rPr lang="en-US" sz="1600" dirty="0">
                <a:latin typeface="+mj-lt"/>
                <a:cs typeface="Al Bayan Plain" pitchFamily="2" charset="-78"/>
              </a:rPr>
              <a:t>T</a:t>
            </a:r>
            <a:r>
              <a:rPr lang="en-US" sz="1600" kern="1200" dirty="0">
                <a:latin typeface="+mj-lt"/>
                <a:cs typeface="Al Bayan Plain" pitchFamily="2" charset="-78"/>
              </a:rPr>
              <a:t>itles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13030E-88BD-4B4F-A207-DAC650F0EDF8}"/>
              </a:ext>
            </a:extLst>
          </p:cNvPr>
          <p:cNvSpPr txBox="1"/>
          <p:nvPr/>
        </p:nvSpPr>
        <p:spPr>
          <a:xfrm>
            <a:off x="3597320" y="3731812"/>
            <a:ext cx="2703546" cy="17697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95000"/>
                  </a:schemeClr>
                </a:solidFill>
              </a:rPr>
              <a:t>58 total departments</a:t>
            </a:r>
          </a:p>
          <a:p>
            <a:pPr>
              <a:spcBef>
                <a:spcPts val="600"/>
              </a:spcBef>
            </a:pPr>
            <a:r>
              <a:rPr lang="en-US" sz="1400" dirty="0">
                <a:solidFill>
                  <a:schemeClr val="tx1">
                    <a:lumMod val="95000"/>
                  </a:schemeClr>
                </a:solidFill>
              </a:rPr>
              <a:t>Selected: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95000"/>
                  </a:schemeClr>
                </a:solidFill>
              </a:rPr>
              <a:t>Fire 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95000"/>
                  </a:schemeClr>
                </a:solidFill>
              </a:rPr>
              <a:t>Police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95000"/>
                  </a:schemeClr>
                </a:solidFill>
              </a:rPr>
              <a:t>Recreation &amp; Parks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95000"/>
                  </a:schemeClr>
                </a:solidFill>
              </a:rPr>
              <a:t>Water &amp; Power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10F4A9B-D890-7A4E-8F45-A123152555DB}"/>
              </a:ext>
            </a:extLst>
          </p:cNvPr>
          <p:cNvSpPr txBox="1"/>
          <p:nvPr/>
        </p:nvSpPr>
        <p:spPr>
          <a:xfrm>
            <a:off x="734852" y="3813847"/>
            <a:ext cx="270354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95000"/>
                  </a:schemeClr>
                </a:solidFill>
              </a:rPr>
              <a:t>Drop  NA &amp; missing values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95000"/>
                  </a:schemeClr>
                </a:solidFill>
              </a:rPr>
              <a:t>Data Typecasting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AA9740A-7236-764F-A528-D077B8F78584}"/>
              </a:ext>
            </a:extLst>
          </p:cNvPr>
          <p:cNvSpPr txBox="1"/>
          <p:nvPr/>
        </p:nvSpPr>
        <p:spPr>
          <a:xfrm>
            <a:off x="6096000" y="3682349"/>
            <a:ext cx="2908412" cy="1985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95000"/>
                  </a:schemeClr>
                </a:solidFill>
              </a:rPr>
              <a:t>~ 100-325 job titles per department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95000"/>
                  </a:schemeClr>
                </a:solidFill>
              </a:rPr>
              <a:t>Analyzed 2013, 2014, 2015</a:t>
            </a:r>
          </a:p>
          <a:p>
            <a:pPr marL="74295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95000"/>
                  </a:schemeClr>
                </a:solidFill>
              </a:rPr>
              <a:t>base pay</a:t>
            </a:r>
          </a:p>
          <a:p>
            <a:pPr marL="74295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95000"/>
                  </a:schemeClr>
                </a:solidFill>
              </a:rPr>
              <a:t>total payments</a:t>
            </a:r>
          </a:p>
          <a:p>
            <a:pPr marL="74295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95000"/>
                  </a:schemeClr>
                </a:solidFill>
              </a:rPr>
              <a:t>benefit cost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E44BBD10-A885-0B4E-863D-878262627746}"/>
              </a:ext>
            </a:extLst>
          </p:cNvPr>
          <p:cNvSpPr>
            <a:spLocks noChangeAspect="1"/>
          </p:cNvSpPr>
          <p:nvPr/>
        </p:nvSpPr>
        <p:spPr>
          <a:xfrm>
            <a:off x="8872011" y="2097000"/>
            <a:ext cx="2907195" cy="1332000"/>
          </a:xfrm>
          <a:custGeom>
            <a:avLst/>
            <a:gdLst>
              <a:gd name="connsiteX0" fmla="*/ 0 w 3370228"/>
              <a:gd name="connsiteY0" fmla="*/ 0 h 1348091"/>
              <a:gd name="connsiteX1" fmla="*/ 2696183 w 3370228"/>
              <a:gd name="connsiteY1" fmla="*/ 0 h 1348091"/>
              <a:gd name="connsiteX2" fmla="*/ 3370228 w 3370228"/>
              <a:gd name="connsiteY2" fmla="*/ 674046 h 1348091"/>
              <a:gd name="connsiteX3" fmla="*/ 2696183 w 3370228"/>
              <a:gd name="connsiteY3" fmla="*/ 1348091 h 1348091"/>
              <a:gd name="connsiteX4" fmla="*/ 0 w 3370228"/>
              <a:gd name="connsiteY4" fmla="*/ 1348091 h 1348091"/>
              <a:gd name="connsiteX5" fmla="*/ 674046 w 3370228"/>
              <a:gd name="connsiteY5" fmla="*/ 674046 h 1348091"/>
              <a:gd name="connsiteX6" fmla="*/ 0 w 3370228"/>
              <a:gd name="connsiteY6" fmla="*/ 0 h 1348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70228" h="1348091">
                <a:moveTo>
                  <a:pt x="0" y="0"/>
                </a:moveTo>
                <a:lnTo>
                  <a:pt x="2696183" y="0"/>
                </a:lnTo>
                <a:lnTo>
                  <a:pt x="3370228" y="674046"/>
                </a:lnTo>
                <a:lnTo>
                  <a:pt x="2696183" y="1348091"/>
                </a:lnTo>
                <a:lnTo>
                  <a:pt x="0" y="1348091"/>
                </a:lnTo>
                <a:lnTo>
                  <a:pt x="674046" y="674046"/>
                </a:lnTo>
                <a:lnTo>
                  <a:pt x="0" y="0"/>
                </a:lnTo>
                <a:close/>
              </a:path>
            </a:pathLst>
          </a:custGeom>
          <a:solidFill>
            <a:srgbClr val="7F2A3A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94074" tIns="73343" rIns="747388" bIns="73343" numCol="1" spcCol="1270" anchor="ctr" anchorCtr="0">
            <a:noAutofit/>
          </a:bodyPr>
          <a:lstStyle/>
          <a:p>
            <a:pPr marL="0" lvl="0" indent="0" algn="ctr" defTabSz="2444750">
              <a:lnSpc>
                <a:spcPct val="90000"/>
              </a:lnSpc>
              <a:spcBef>
                <a:spcPct val="0"/>
              </a:spcBef>
              <a:spcAft>
                <a:spcPts val="72"/>
              </a:spcAft>
              <a:buNone/>
            </a:pPr>
            <a:r>
              <a:rPr lang="en-US" sz="1600" kern="1200" dirty="0">
                <a:latin typeface="+mj-lt"/>
                <a:cs typeface="Al Bayan Plain" pitchFamily="2" charset="-78"/>
              </a:rPr>
              <a:t>Housing Price  </a:t>
            </a:r>
          </a:p>
          <a:p>
            <a:pPr marL="0" lvl="0" indent="0" algn="ctr" defTabSz="2444750">
              <a:lnSpc>
                <a:spcPct val="90000"/>
              </a:lnSpc>
              <a:spcBef>
                <a:spcPct val="0"/>
              </a:spcBef>
              <a:spcAft>
                <a:spcPts val="72"/>
              </a:spcAft>
              <a:buNone/>
            </a:pPr>
            <a:r>
              <a:rPr lang="en-US" sz="1600" dirty="0">
                <a:latin typeface="+mj-lt"/>
                <a:cs typeface="Al Bayan Plain" pitchFamily="2" charset="-78"/>
              </a:rPr>
              <a:t>vs</a:t>
            </a:r>
          </a:p>
          <a:p>
            <a:pPr marL="0" lvl="0" indent="0" algn="ctr" defTabSz="2444750">
              <a:lnSpc>
                <a:spcPct val="90000"/>
              </a:lnSpc>
              <a:spcBef>
                <a:spcPct val="0"/>
              </a:spcBef>
              <a:spcAft>
                <a:spcPts val="72"/>
              </a:spcAft>
              <a:buNone/>
            </a:pPr>
            <a:r>
              <a:rPr lang="en-US" sz="1600" kern="1200" dirty="0">
                <a:latin typeface="+mj-lt"/>
                <a:cs typeface="Al Bayan Plain" pitchFamily="2" charset="-78"/>
              </a:rPr>
              <a:t> Salary Growth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778D8E2-5B5D-C44F-A43F-DFF3C4C35627}"/>
              </a:ext>
            </a:extLst>
          </p:cNvPr>
          <p:cNvSpPr txBox="1"/>
          <p:nvPr/>
        </p:nvSpPr>
        <p:spPr>
          <a:xfrm>
            <a:off x="9004412" y="3665671"/>
            <a:ext cx="270354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95000"/>
                  </a:schemeClr>
                </a:solidFill>
              </a:rPr>
              <a:t>% increase in housing price vs. base pay for selected job titles</a:t>
            </a:r>
          </a:p>
        </p:txBody>
      </p:sp>
    </p:spTree>
    <p:extLst>
      <p:ext uri="{BB962C8B-B14F-4D97-AF65-F5344CB8AC3E}">
        <p14:creationId xmlns:p14="http://schemas.microsoft.com/office/powerpoint/2010/main" val="1588045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F46D7F-F8D5-1048-A6FC-6FD90F4EC2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Overview</a:t>
            </a:r>
          </a:p>
        </p:txBody>
      </p:sp>
      <p:pic>
        <p:nvPicPr>
          <p:cNvPr id="9" name="Content Placeholder 8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31A8D37F-7637-1F46-A659-4EDEE4DD2F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3336" y="1497706"/>
            <a:ext cx="11225328" cy="2318983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4566E30-F36A-4A4A-87AA-5C99F7EF84D5}"/>
              </a:ext>
            </a:extLst>
          </p:cNvPr>
          <p:cNvSpPr txBox="1"/>
          <p:nvPr/>
        </p:nvSpPr>
        <p:spPr>
          <a:xfrm>
            <a:off x="405087" y="3928764"/>
            <a:ext cx="3100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285008 records ✕ 36 fields </a:t>
            </a:r>
          </a:p>
        </p:txBody>
      </p:sp>
      <p:pic>
        <p:nvPicPr>
          <p:cNvPr id="12" name="Picture 11" descr="Chart&#10;&#10;Description automatically generated">
            <a:extLst>
              <a:ext uri="{FF2B5EF4-FFF2-40B4-BE49-F238E27FC236}">
                <a16:creationId xmlns:a16="http://schemas.microsoft.com/office/drawing/2014/main" id="{CFBD8BDD-139A-6844-B57B-E2F4C63EF8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1549" y="3984249"/>
            <a:ext cx="5690913" cy="265509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DB19A51-77BB-F74E-95B8-984ACFE1437B}"/>
              </a:ext>
            </a:extLst>
          </p:cNvPr>
          <p:cNvSpPr txBox="1"/>
          <p:nvPr/>
        </p:nvSpPr>
        <p:spPr>
          <a:xfrm>
            <a:off x="1600428" y="6233510"/>
            <a:ext cx="43511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e.g. Job Class Titles in Fire Department</a:t>
            </a:r>
          </a:p>
        </p:txBody>
      </p:sp>
    </p:spTree>
    <p:extLst>
      <p:ext uri="{BB962C8B-B14F-4D97-AF65-F5344CB8AC3E}">
        <p14:creationId xmlns:p14="http://schemas.microsoft.com/office/powerpoint/2010/main" val="16021845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473262-4B99-2C4D-A505-B8B3D161B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Salary Distribution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C41770-8C56-1E4E-A6C7-3C1DFF33EE9E}"/>
              </a:ext>
            </a:extLst>
          </p:cNvPr>
          <p:cNvSpPr txBox="1"/>
          <p:nvPr/>
        </p:nvSpPr>
        <p:spPr>
          <a:xfrm>
            <a:off x="7084382" y="2420030"/>
            <a:ext cx="489159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/>
              <a:t>Selected top 4 job class titles based on number of records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/>
              <a:t>Fire Department has higher average total payments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/>
              <a:t>Recreation and Parks has lower pay than other departments</a:t>
            </a:r>
          </a:p>
        </p:txBody>
      </p:sp>
      <p:pic>
        <p:nvPicPr>
          <p:cNvPr id="8" name="Picture 7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4F647AB1-EDA4-0A4D-8B87-50532BFAB7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092" y="1486394"/>
            <a:ext cx="6280681" cy="2492990"/>
          </a:xfrm>
          <a:prstGeom prst="rect">
            <a:avLst/>
          </a:prstGeom>
        </p:spPr>
      </p:pic>
      <p:pic>
        <p:nvPicPr>
          <p:cNvPr id="11" name="Picture 10" descr="Chart&#10;&#10;Description automatically generated">
            <a:extLst>
              <a:ext uri="{FF2B5EF4-FFF2-40B4-BE49-F238E27FC236}">
                <a16:creationId xmlns:a16="http://schemas.microsoft.com/office/drawing/2014/main" id="{EF647C49-D50B-2940-992B-A9D413B41C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092" y="4126147"/>
            <a:ext cx="6277471" cy="2435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9511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913A39-2852-F34B-BFCF-9073AC204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Salary Breakdown Overview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D28620-8635-D04B-86CB-EBE4C4077A9D}"/>
              </a:ext>
            </a:extLst>
          </p:cNvPr>
          <p:cNvSpPr txBox="1"/>
          <p:nvPr/>
        </p:nvSpPr>
        <p:spPr>
          <a:xfrm>
            <a:off x="9708887" y="2984033"/>
            <a:ext cx="16939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C000"/>
                </a:solidFill>
              </a:rPr>
              <a:t>Recreation &amp; Parks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AB174D-EEA7-3D40-A183-0BC4AF00B121}"/>
              </a:ext>
            </a:extLst>
          </p:cNvPr>
          <p:cNvSpPr txBox="1"/>
          <p:nvPr/>
        </p:nvSpPr>
        <p:spPr>
          <a:xfrm>
            <a:off x="10702715" y="4863411"/>
            <a:ext cx="6671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400"/>
            </a:lvl1pPr>
          </a:lstStyle>
          <a:p>
            <a:r>
              <a:rPr lang="en-US" dirty="0">
                <a:solidFill>
                  <a:srgbClr val="FFC000"/>
                </a:solidFill>
              </a:rPr>
              <a:t>Police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A11FD1-B872-254F-9FBC-94C3DFB21F6A}"/>
              </a:ext>
            </a:extLst>
          </p:cNvPr>
          <p:cNvSpPr txBox="1"/>
          <p:nvPr/>
        </p:nvSpPr>
        <p:spPr>
          <a:xfrm>
            <a:off x="3333125" y="5199559"/>
            <a:ext cx="1733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Water &amp; Power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383DEAC-6640-5C41-BF56-628B0BC3BAEE}"/>
              </a:ext>
            </a:extLst>
          </p:cNvPr>
          <p:cNvSpPr txBox="1"/>
          <p:nvPr/>
        </p:nvSpPr>
        <p:spPr>
          <a:xfrm>
            <a:off x="9845749" y="1151372"/>
            <a:ext cx="15240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C000"/>
                </a:solidFill>
              </a:rPr>
              <a:t>Fire Department</a:t>
            </a:r>
          </a:p>
        </p:txBody>
      </p:sp>
      <p:pic>
        <p:nvPicPr>
          <p:cNvPr id="15" name="Picture 14" descr="Chart, bar chart&#10;&#10;Description automatically generated">
            <a:extLst>
              <a:ext uri="{FF2B5EF4-FFF2-40B4-BE49-F238E27FC236}">
                <a16:creationId xmlns:a16="http://schemas.microsoft.com/office/drawing/2014/main" id="{03593260-B47A-9941-9939-7AF3BFBD67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179" y="1941466"/>
            <a:ext cx="6755188" cy="31245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262B2EEF-79F4-334F-8219-15770C2989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4609" y="1467332"/>
            <a:ext cx="3168557" cy="1478211"/>
          </a:xfrm>
          <a:prstGeom prst="rect">
            <a:avLst/>
          </a:prstGeom>
        </p:spPr>
      </p:pic>
      <p:pic>
        <p:nvPicPr>
          <p:cNvPr id="12" name="Picture 11" descr="Chart, bar chart&#10;&#10;Description automatically generated">
            <a:extLst>
              <a:ext uri="{FF2B5EF4-FFF2-40B4-BE49-F238E27FC236}">
                <a16:creationId xmlns:a16="http://schemas.microsoft.com/office/drawing/2014/main" id="{A61B2231-AAFA-6844-B786-85CFFE1552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4609" y="5126225"/>
            <a:ext cx="3168557" cy="1494437"/>
          </a:xfrm>
          <a:prstGeom prst="rect">
            <a:avLst/>
          </a:prstGeom>
        </p:spPr>
      </p:pic>
      <p:pic>
        <p:nvPicPr>
          <p:cNvPr id="18" name="Picture 17" descr="Chart, bar chart&#10;&#10;Description automatically generated">
            <a:extLst>
              <a:ext uri="{FF2B5EF4-FFF2-40B4-BE49-F238E27FC236}">
                <a16:creationId xmlns:a16="http://schemas.microsoft.com/office/drawing/2014/main" id="{C8857354-5C03-B44F-A3DA-42F14EB4076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844" t="8276" r="9026" b="3499"/>
          <a:stretch/>
        </p:blipFill>
        <p:spPr>
          <a:xfrm>
            <a:off x="8124609" y="3269687"/>
            <a:ext cx="3168557" cy="1532394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20941904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F06E2D-F4FD-9948-8C0F-CCC949FFD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Pay Grade</a:t>
            </a:r>
          </a:p>
        </p:txBody>
      </p:sp>
      <p:pic>
        <p:nvPicPr>
          <p:cNvPr id="4" name="Picture 3" descr="Chart, scatter chart, box and whisker chart&#10;&#10;Description automatically generated">
            <a:extLst>
              <a:ext uri="{FF2B5EF4-FFF2-40B4-BE49-F238E27FC236}">
                <a16:creationId xmlns:a16="http://schemas.microsoft.com/office/drawing/2014/main" id="{3C1B0C94-0898-6C44-B20F-7729FBEF10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87" r="5829"/>
          <a:stretch/>
        </p:blipFill>
        <p:spPr>
          <a:xfrm>
            <a:off x="2199759" y="1617296"/>
            <a:ext cx="8121666" cy="4207432"/>
          </a:xfrm>
          <a:prstGeom prst="rect">
            <a:avLst/>
          </a:prstGeom>
        </p:spPr>
      </p:pic>
      <p:sp>
        <p:nvSpPr>
          <p:cNvPr id="5" name="Round Diagonal Corner Rectangle 4">
            <a:extLst>
              <a:ext uri="{FF2B5EF4-FFF2-40B4-BE49-F238E27FC236}">
                <a16:creationId xmlns:a16="http://schemas.microsoft.com/office/drawing/2014/main" id="{F49D9FE2-B0E9-064E-9666-88EB45A51C36}"/>
              </a:ext>
            </a:extLst>
          </p:cNvPr>
          <p:cNvSpPr/>
          <p:nvPr/>
        </p:nvSpPr>
        <p:spPr>
          <a:xfrm>
            <a:off x="3480047" y="1875098"/>
            <a:ext cx="488271" cy="1074198"/>
          </a:xfrm>
          <a:prstGeom prst="round2DiagRect">
            <a:avLst/>
          </a:prstGeom>
          <a:noFill/>
          <a:ln>
            <a:solidFill>
              <a:schemeClr val="accent4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 Diagonal Corner Rectangle 19">
            <a:extLst>
              <a:ext uri="{FF2B5EF4-FFF2-40B4-BE49-F238E27FC236}">
                <a16:creationId xmlns:a16="http://schemas.microsoft.com/office/drawing/2014/main" id="{9A6EA196-66E2-4746-B6AE-ED87D8D84822}"/>
              </a:ext>
            </a:extLst>
          </p:cNvPr>
          <p:cNvSpPr/>
          <p:nvPr/>
        </p:nvSpPr>
        <p:spPr>
          <a:xfrm>
            <a:off x="3480047" y="3078196"/>
            <a:ext cx="488270" cy="830510"/>
          </a:xfrm>
          <a:prstGeom prst="round2DiagRect">
            <a:avLst/>
          </a:prstGeom>
          <a:noFill/>
          <a:ln>
            <a:solidFill>
              <a:schemeClr val="accent4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 Diagonal Corner Rectangle 21">
            <a:extLst>
              <a:ext uri="{FF2B5EF4-FFF2-40B4-BE49-F238E27FC236}">
                <a16:creationId xmlns:a16="http://schemas.microsoft.com/office/drawing/2014/main" id="{7847028F-6D84-F444-9FF5-8023D6AF467B}"/>
              </a:ext>
            </a:extLst>
          </p:cNvPr>
          <p:cNvSpPr/>
          <p:nvPr/>
        </p:nvSpPr>
        <p:spPr>
          <a:xfrm>
            <a:off x="3480047" y="4037606"/>
            <a:ext cx="488270" cy="690700"/>
          </a:xfrm>
          <a:prstGeom prst="round2DiagRect">
            <a:avLst/>
          </a:prstGeom>
          <a:noFill/>
          <a:ln>
            <a:solidFill>
              <a:schemeClr val="accent4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 Diagonal Corner Rectangle 23">
            <a:extLst>
              <a:ext uri="{FF2B5EF4-FFF2-40B4-BE49-F238E27FC236}">
                <a16:creationId xmlns:a16="http://schemas.microsoft.com/office/drawing/2014/main" id="{CCB326AD-B182-744A-BFDA-25531CE16E71}"/>
              </a:ext>
            </a:extLst>
          </p:cNvPr>
          <p:cNvSpPr/>
          <p:nvPr/>
        </p:nvSpPr>
        <p:spPr>
          <a:xfrm>
            <a:off x="4760335" y="2528402"/>
            <a:ext cx="488270" cy="690700"/>
          </a:xfrm>
          <a:prstGeom prst="round2DiagRect">
            <a:avLst/>
          </a:prstGeom>
          <a:noFill/>
          <a:ln>
            <a:solidFill>
              <a:schemeClr val="accent4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 Diagonal Corner Rectangle 25">
            <a:extLst>
              <a:ext uri="{FF2B5EF4-FFF2-40B4-BE49-F238E27FC236}">
                <a16:creationId xmlns:a16="http://schemas.microsoft.com/office/drawing/2014/main" id="{E49C88A1-5FDA-1D4F-A9D2-F4ED0DB4CD70}"/>
              </a:ext>
            </a:extLst>
          </p:cNvPr>
          <p:cNvSpPr/>
          <p:nvPr/>
        </p:nvSpPr>
        <p:spPr>
          <a:xfrm>
            <a:off x="4760335" y="3908706"/>
            <a:ext cx="488270" cy="690700"/>
          </a:xfrm>
          <a:prstGeom prst="round2DiagRect">
            <a:avLst/>
          </a:prstGeom>
          <a:noFill/>
          <a:ln>
            <a:solidFill>
              <a:schemeClr val="accent4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8378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913A39-2852-F34B-BFCF-9073AC204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Salary Growth</a:t>
            </a:r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4D1C8FC9-AA75-C042-BAB0-2964C12207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5095" y="1420228"/>
            <a:ext cx="7232905" cy="5074754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FC833CAA-7546-664C-9708-81F2402E368F}"/>
              </a:ext>
            </a:extLst>
          </p:cNvPr>
          <p:cNvGrpSpPr/>
          <p:nvPr/>
        </p:nvGrpSpPr>
        <p:grpSpPr>
          <a:xfrm>
            <a:off x="3060104" y="1565222"/>
            <a:ext cx="6632448" cy="3419856"/>
            <a:chOff x="3361944" y="1618488"/>
            <a:chExt cx="6632448" cy="3419856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1B5F7F1-9BDE-F34C-AC4F-2E20330AE1DB}"/>
                </a:ext>
              </a:extLst>
            </p:cNvPr>
            <p:cNvSpPr txBox="1"/>
            <p:nvPr/>
          </p:nvSpPr>
          <p:spPr>
            <a:xfrm>
              <a:off x="6681216" y="1618488"/>
              <a:ext cx="1655064" cy="307777"/>
            </a:xfrm>
            <a:prstGeom prst="rect">
              <a:avLst/>
            </a:prstGeom>
            <a:solidFill>
              <a:schemeClr val="accent4">
                <a:lumMod val="20000"/>
                <a:lumOff val="80000"/>
                <a:alpha val="12844"/>
              </a:schemeClr>
            </a:solidFill>
          </p:spPr>
          <p:txBody>
            <a:bodyPr wrap="square" rtlCol="0">
              <a:spAutoFit/>
            </a:bodyPr>
            <a:lstStyle/>
            <a:p>
              <a:endParaRPr lang="en-US" sz="1400" b="1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8A9BD33-C726-0C4C-803A-EBD866FC96D4}"/>
                </a:ext>
              </a:extLst>
            </p:cNvPr>
            <p:cNvSpPr/>
            <p:nvPr/>
          </p:nvSpPr>
          <p:spPr>
            <a:xfrm>
              <a:off x="3361944" y="1618488"/>
              <a:ext cx="1658112" cy="3419856"/>
            </a:xfrm>
            <a:prstGeom prst="rect">
              <a:avLst/>
            </a:prstGeom>
            <a:solidFill>
              <a:srgbClr val="C00000">
                <a:alpha val="1886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sz="1400" b="1" dirty="0">
                  <a:solidFill>
                    <a:schemeClr val="bg1">
                      <a:lumMod val="50000"/>
                      <a:lumOff val="50000"/>
                    </a:schemeClr>
                  </a:solidFill>
                </a:rPr>
                <a:t>Fire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2A523C22-70DC-854B-943F-7DDA729039F9}"/>
                </a:ext>
              </a:extLst>
            </p:cNvPr>
            <p:cNvSpPr/>
            <p:nvPr/>
          </p:nvSpPr>
          <p:spPr>
            <a:xfrm>
              <a:off x="5020056" y="1618488"/>
              <a:ext cx="1658112" cy="3419856"/>
            </a:xfrm>
            <a:prstGeom prst="rect">
              <a:avLst/>
            </a:prstGeom>
            <a:solidFill>
              <a:srgbClr val="00B0F0">
                <a:alpha val="232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sz="1400" b="1" dirty="0">
                  <a:solidFill>
                    <a:schemeClr val="bg1">
                      <a:lumMod val="50000"/>
                      <a:lumOff val="50000"/>
                    </a:schemeClr>
                  </a:solidFill>
                </a:rPr>
                <a:t>Water &amp; Power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202ADF9-2396-654F-9A5A-D095976C5EFA}"/>
                </a:ext>
              </a:extLst>
            </p:cNvPr>
            <p:cNvSpPr/>
            <p:nvPr/>
          </p:nvSpPr>
          <p:spPr>
            <a:xfrm>
              <a:off x="6678168" y="1618488"/>
              <a:ext cx="1658112" cy="3419856"/>
            </a:xfrm>
            <a:prstGeom prst="rect">
              <a:avLst/>
            </a:prstGeom>
            <a:solidFill>
              <a:srgbClr val="92D050">
                <a:alpha val="1996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sz="1400" b="1" dirty="0">
                  <a:solidFill>
                    <a:schemeClr val="bg1">
                      <a:lumMod val="50000"/>
                      <a:lumOff val="50000"/>
                    </a:schemeClr>
                  </a:solidFill>
                </a:rPr>
                <a:t>Recreation &amp; Parks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CDAAD7B-654F-9C47-93DC-2B96920AD9CB}"/>
                </a:ext>
              </a:extLst>
            </p:cNvPr>
            <p:cNvSpPr/>
            <p:nvPr/>
          </p:nvSpPr>
          <p:spPr>
            <a:xfrm>
              <a:off x="8336280" y="1618488"/>
              <a:ext cx="1658112" cy="3419856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24547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sz="1400" b="1" dirty="0">
                  <a:solidFill>
                    <a:schemeClr val="bg1">
                      <a:lumMod val="50000"/>
                      <a:lumOff val="50000"/>
                    </a:schemeClr>
                  </a:solidFill>
                </a:rPr>
                <a:t>Police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959532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976E8-E6FC-744E-B628-A5369853C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Housing</a:t>
            </a:r>
          </a:p>
        </p:txBody>
      </p:sp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AD6B92F2-D00C-6B42-A89E-938AD1FC5C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7355" y="1797964"/>
            <a:ext cx="4447032" cy="2964688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F6B3E82-43DE-AC4D-8595-2C35C9242273}"/>
              </a:ext>
            </a:extLst>
          </p:cNvPr>
          <p:cNvSpPr txBox="1"/>
          <p:nvPr/>
        </p:nvSpPr>
        <p:spPr>
          <a:xfrm>
            <a:off x="3256998" y="5339901"/>
            <a:ext cx="60531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95000"/>
                  </a:schemeClr>
                </a:solidFill>
              </a:rPr>
              <a:t>~ 7% increase in median home price YoY  </a:t>
            </a:r>
          </a:p>
        </p:txBody>
      </p:sp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7BBCF44D-6436-7B4D-AFB1-BEABE6051A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453" y="1797964"/>
            <a:ext cx="4447031" cy="2964687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8" name="Notched Right Arrow 7">
            <a:extLst>
              <a:ext uri="{FF2B5EF4-FFF2-40B4-BE49-F238E27FC236}">
                <a16:creationId xmlns:a16="http://schemas.microsoft.com/office/drawing/2014/main" id="{1CEC757F-65A0-FB45-BEE6-71E2905B1A47}"/>
              </a:ext>
            </a:extLst>
          </p:cNvPr>
          <p:cNvSpPr/>
          <p:nvPr/>
        </p:nvSpPr>
        <p:spPr>
          <a:xfrm>
            <a:off x="5765811" y="3182112"/>
            <a:ext cx="585216" cy="493776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096093"/>
      </p:ext>
    </p:extLst>
  </p:cSld>
  <p:clrMapOvr>
    <a:masterClrMapping/>
  </p:clrMapOvr>
</p:sld>
</file>

<file path=ppt/theme/theme1.xml><?xml version="1.0" encoding="utf-8"?>
<a:theme xmlns:a="http://schemas.openxmlformats.org/drawingml/2006/main" name="3DFloatVTI">
  <a:themeElements>
    <a:clrScheme name="AnalogousFromDarkSeedLeftStep">
      <a:dk1>
        <a:srgbClr val="000000"/>
      </a:dk1>
      <a:lt1>
        <a:srgbClr val="FFFFFF"/>
      </a:lt1>
      <a:dk2>
        <a:srgbClr val="251A2F"/>
      </a:dk2>
      <a:lt2>
        <a:srgbClr val="F0F3F3"/>
      </a:lt2>
      <a:accent1>
        <a:srgbClr val="C34D64"/>
      </a:accent1>
      <a:accent2>
        <a:srgbClr val="B13B83"/>
      </a:accent2>
      <a:accent3>
        <a:srgbClr val="C04DC3"/>
      </a:accent3>
      <a:accent4>
        <a:srgbClr val="7D3BB1"/>
      </a:accent4>
      <a:accent5>
        <a:srgbClr val="5D4DC3"/>
      </a:accent5>
      <a:accent6>
        <a:srgbClr val="3B5CB1"/>
      </a:accent6>
      <a:hlink>
        <a:srgbClr val="7653C5"/>
      </a:hlink>
      <a:folHlink>
        <a:srgbClr val="7F7F7F"/>
      </a:folHlink>
    </a:clrScheme>
    <a:fontScheme name="Float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3DFloatVTI" id="{F59BA300-ED19-4B39-9AE3-7882B1DE8B78}" vid="{0FEC63E3-719F-4F50-9F1E-5B8BAF39109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240</TotalTime>
  <Words>296</Words>
  <Application>Microsoft Macintosh PowerPoint</Application>
  <PresentationFormat>Widescreen</PresentationFormat>
  <Paragraphs>76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Avenir Next LT Pro</vt:lpstr>
      <vt:lpstr>3DFloatVTI</vt:lpstr>
      <vt:lpstr>Does LA city employee compensation growth align with housing price growth?</vt:lpstr>
      <vt:lpstr>Data Sets</vt:lpstr>
      <vt:lpstr>Data Analysis Workflow</vt:lpstr>
      <vt:lpstr>Data Overview</vt:lpstr>
      <vt:lpstr>Salary Distribution</vt:lpstr>
      <vt:lpstr>Salary Breakdown Overview</vt:lpstr>
      <vt:lpstr>Pay Grade</vt:lpstr>
      <vt:lpstr>Salary Growth</vt:lpstr>
      <vt:lpstr>Housing</vt:lpstr>
      <vt:lpstr>Housing vs Salary Growth</vt:lpstr>
      <vt:lpstr>Back up</vt:lpstr>
      <vt:lpstr>Job Titles: Filtered</vt:lpstr>
      <vt:lpstr>Base Pay based on Pay Grade</vt:lpstr>
      <vt:lpstr>Base Pay per Job Class</vt:lpstr>
      <vt:lpstr>Yearly Data</vt:lpstr>
      <vt:lpstr>Data Summary</vt:lpstr>
      <vt:lpstr>House affordability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Fire Department Data Analysis</dc:title>
  <dc:creator>Mohan Panga</dc:creator>
  <cp:lastModifiedBy>Mohan Panga</cp:lastModifiedBy>
  <cp:revision>24</cp:revision>
  <dcterms:created xsi:type="dcterms:W3CDTF">2021-06-07T19:02:24Z</dcterms:created>
  <dcterms:modified xsi:type="dcterms:W3CDTF">2021-06-09T03:14:22Z</dcterms:modified>
</cp:coreProperties>
</file>